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11" r:id="rId2"/>
  </p:sldMasterIdLst>
  <p:notesMasterIdLst>
    <p:notesMasterId r:id="rId41"/>
  </p:notesMasterIdLst>
  <p:handoutMasterIdLst>
    <p:handoutMasterId r:id="rId42"/>
  </p:handoutMasterIdLst>
  <p:sldIdLst>
    <p:sldId id="256" r:id="rId3"/>
    <p:sldId id="730" r:id="rId4"/>
    <p:sldId id="753" r:id="rId5"/>
    <p:sldId id="750" r:id="rId6"/>
    <p:sldId id="751" r:id="rId7"/>
    <p:sldId id="734" r:id="rId8"/>
    <p:sldId id="738" r:id="rId9"/>
    <p:sldId id="740" r:id="rId10"/>
    <p:sldId id="736" r:id="rId11"/>
    <p:sldId id="737" r:id="rId12"/>
    <p:sldId id="741" r:id="rId13"/>
    <p:sldId id="742" r:id="rId14"/>
    <p:sldId id="712" r:id="rId15"/>
    <p:sldId id="713" r:id="rId16"/>
    <p:sldId id="743" r:id="rId17"/>
    <p:sldId id="711" r:id="rId18"/>
    <p:sldId id="715" r:id="rId19"/>
    <p:sldId id="756" r:id="rId20"/>
    <p:sldId id="758" r:id="rId21"/>
    <p:sldId id="716" r:id="rId22"/>
    <p:sldId id="719" r:id="rId23"/>
    <p:sldId id="720" r:id="rId24"/>
    <p:sldId id="728" r:id="rId25"/>
    <p:sldId id="727" r:id="rId26"/>
    <p:sldId id="721" r:id="rId27"/>
    <p:sldId id="745" r:id="rId28"/>
    <p:sldId id="722" r:id="rId29"/>
    <p:sldId id="723" r:id="rId30"/>
    <p:sldId id="754" r:id="rId31"/>
    <p:sldId id="757" r:id="rId32"/>
    <p:sldId id="746" r:id="rId33"/>
    <p:sldId id="744" r:id="rId34"/>
    <p:sldId id="749" r:id="rId35"/>
    <p:sldId id="729" r:id="rId36"/>
    <p:sldId id="747" r:id="rId37"/>
    <p:sldId id="739" r:id="rId38"/>
    <p:sldId id="708" r:id="rId39"/>
    <p:sldId id="709" r:id="rId40"/>
  </p:sldIdLst>
  <p:sldSz cx="9144000" cy="6858000" type="screen4x3"/>
  <p:notesSz cx="6735763" cy="9866313"/>
  <p:custDataLst>
    <p:tags r:id="rId43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5B87D1AC-A535-2048-A7B7-17DDEF53A5AC}">
          <p14:sldIdLst>
            <p14:sldId id="256"/>
            <p14:sldId id="730"/>
            <p14:sldId id="753"/>
            <p14:sldId id="750"/>
            <p14:sldId id="751"/>
            <p14:sldId id="734"/>
            <p14:sldId id="738"/>
            <p14:sldId id="740"/>
            <p14:sldId id="736"/>
            <p14:sldId id="737"/>
            <p14:sldId id="741"/>
            <p14:sldId id="742"/>
            <p14:sldId id="712"/>
            <p14:sldId id="713"/>
            <p14:sldId id="743"/>
            <p14:sldId id="711"/>
            <p14:sldId id="715"/>
            <p14:sldId id="756"/>
            <p14:sldId id="758"/>
            <p14:sldId id="716"/>
            <p14:sldId id="719"/>
            <p14:sldId id="720"/>
            <p14:sldId id="728"/>
            <p14:sldId id="727"/>
            <p14:sldId id="721"/>
            <p14:sldId id="745"/>
            <p14:sldId id="722"/>
            <p14:sldId id="723"/>
            <p14:sldId id="754"/>
            <p14:sldId id="757"/>
            <p14:sldId id="746"/>
            <p14:sldId id="744"/>
            <p14:sldId id="749"/>
            <p14:sldId id="729"/>
            <p14:sldId id="747"/>
            <p14:sldId id="739"/>
            <p14:sldId id="708"/>
            <p14:sldId id="7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000"/>
    <a:srgbClr val="FF0000"/>
    <a:srgbClr val="3CE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9" autoAdjust="0"/>
    <p:restoredTop sz="99639" autoAdjust="0"/>
  </p:normalViewPr>
  <p:slideViewPr>
    <p:cSldViewPr>
      <p:cViewPr varScale="1">
        <p:scale>
          <a:sx n="131" d="100"/>
          <a:sy n="131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6074F35-1FBA-455B-BE2A-1E7AA8B54251}" type="datetimeFigureOut">
              <a:rPr lang="ja-JP" altLang="en-US"/>
              <a:pPr>
                <a:defRPr/>
              </a:pPr>
              <a:t>2023/2/20</a:t>
            </a:fld>
            <a:endParaRPr lang="en-US" altLang="ja-JP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ECDAD15-0BFF-4698-9314-A489F81B7E0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9297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533C0AD-BE36-4FFF-A23A-D25DEEF362A6}" type="datetimeFigureOut">
              <a:rPr lang="ja-JP" altLang="en-US"/>
              <a:pPr>
                <a:defRPr/>
              </a:pPr>
              <a:t>2023/2/20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9" rIns="91417" bIns="457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17" tIns="45709" rIns="91417" bIns="45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B7C944-C402-47F6-9845-A4957C9914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5552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8D68E183-4DF2-489E-B071-5D1614787A7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0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FE96E-7BCE-4476-8917-51499B5974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16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0D066-44DE-41ED-B05B-9BD1C02C94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25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84540-C8A8-4BB9-92DC-5EB2E02F97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28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defRPr/>
                </a:pPr>
                <a:endParaRPr lang="ja-JP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6851-70B0-414A-976F-A81179192A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175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5049-3EB5-46A7-A5E1-46CC2B5F5D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58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F437-34A5-4E54-BA0B-044850AB76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973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42535-E676-4E33-98C7-06DE243617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28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DF4CE-6BE5-4C4B-9806-24E282411B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916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EC7F7-E9B3-4660-9652-A6D73E5628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08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B203-3EDF-4481-8DE7-E22936BBC0F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40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F437-34A5-4E54-BA0B-044850AB76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01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4AE4-B401-4988-ACC1-2AE3CD2ABE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28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DA1D7-F428-4718-9129-D9EF3FC20C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298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DC45-E8AD-4E75-A897-01020EC5F0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855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sz="2400">
              <a:latin typeface="Tahoma" panose="020B0604030504040204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056BBEC-575A-40A6-9121-0533CE9F13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bg2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bg2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EE7094D-E388-425B-963B-D98A5BDF75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27" r:id="rId2"/>
    <p:sldLayoutId id="214748463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16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3.emf"/><Relationship Id="rId7" Type="http://schemas.openxmlformats.org/officeDocument/2006/relationships/image" Target="../media/image1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30.emf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1.emf"/><Relationship Id="rId7" Type="http://schemas.openxmlformats.org/officeDocument/2006/relationships/image" Target="../media/image72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24.emf"/><Relationship Id="rId4" Type="http://schemas.openxmlformats.org/officeDocument/2006/relationships/image" Target="../media/image4.emf"/><Relationship Id="rId9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emf"/><Relationship Id="rId7" Type="http://schemas.openxmlformats.org/officeDocument/2006/relationships/image" Target="../media/image8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ja-JP" sz="4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Creating stars orbiting in </a:t>
            </a:r>
            <a:r>
              <a:rPr lang="en-US" altLang="ja-JP" sz="4000" dirty="0" err="1">
                <a:latin typeface="Tahoma" panose="020B0604030504040204" pitchFamily="34" charset="0"/>
                <a:ea typeface="ＭＳ Ｐゴシック" panose="020B0600070205080204" pitchFamily="50" charset="-128"/>
              </a:rPr>
              <a:t>AdS</a:t>
            </a:r>
            <a:endParaRPr lang="en-US" altLang="ja-JP" sz="4000" dirty="0">
              <a:latin typeface="Tahoma" panose="020B060403050404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latin typeface="Tahoma" panose="020B0604030504040204" pitchFamily="34" charset="0"/>
                <a:ea typeface="ＭＳ Ｐゴシック" panose="020B0600070205080204" pitchFamily="50" charset="-128"/>
              </a:rPr>
              <a:t>Nihon University</a:t>
            </a:r>
          </a:p>
          <a:p>
            <a:pPr eaLnBrk="1" hangingPunct="1"/>
            <a:r>
              <a:rPr lang="en-US" altLang="ja-JP" dirty="0" err="1">
                <a:latin typeface="Tahoma" panose="020B0604030504040204" pitchFamily="34" charset="0"/>
                <a:ea typeface="ＭＳ Ｐゴシック" panose="020B0600070205080204" pitchFamily="50" charset="-128"/>
              </a:rPr>
              <a:t>Keiju</a:t>
            </a:r>
            <a:r>
              <a:rPr lang="en-US" altLang="ja-JP" dirty="0">
                <a:latin typeface="Tahoma" panose="020B0604030504040204" pitchFamily="34" charset="0"/>
                <a:ea typeface="ＭＳ Ｐゴシック" panose="020B0600070205080204" pitchFamily="50" charset="-128"/>
              </a:rPr>
              <a:t> Murata</a:t>
            </a:r>
          </a:p>
          <a:p>
            <a:pPr eaLnBrk="1" hangingPunct="1"/>
            <a:r>
              <a:rPr lang="en-US" altLang="ja-JP" sz="2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with </a:t>
            </a:r>
            <a:r>
              <a:rPr lang="en-US" altLang="ja-JP" sz="2000" dirty="0" err="1">
                <a:latin typeface="Tahoma" panose="020B0604030504040204" pitchFamily="34" charset="0"/>
                <a:ea typeface="ＭＳ Ｐゴシック" panose="020B0600070205080204" pitchFamily="50" charset="-128"/>
              </a:rPr>
              <a:t>Youka</a:t>
            </a:r>
            <a:r>
              <a:rPr lang="en-US" altLang="ja-JP" sz="2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 Kaku, Jun </a:t>
            </a:r>
            <a:r>
              <a:rPr lang="en-US" altLang="ja-JP" sz="2000" dirty="0" err="1">
                <a:latin typeface="Tahoma" panose="020B0604030504040204" pitchFamily="34" charset="0"/>
                <a:ea typeface="ＭＳ Ｐゴシック" panose="020B0600070205080204" pitchFamily="50" charset="-128"/>
              </a:rPr>
              <a:t>Tsujimura</a:t>
            </a:r>
            <a:r>
              <a:rPr lang="en-US" altLang="ja-JP" sz="2000" dirty="0">
                <a:latin typeface="Tahoma" panose="020B0604030504040204" pitchFamily="34" charset="0"/>
                <a:ea typeface="ＭＳ Ｐゴシック" panose="020B0600070205080204" pitchFamily="50" charset="-128"/>
              </a:rPr>
              <a:t>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179E8-524A-484D-BE54-A75F3B00E813}"/>
              </a:ext>
            </a:extLst>
          </p:cNvPr>
          <p:cNvSpPr txBox="1"/>
          <p:nvPr/>
        </p:nvSpPr>
        <p:spPr>
          <a:xfrm>
            <a:off x="5580112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dirty="0"/>
              <a:t>arXiv:2202.07807 [hep-</a:t>
            </a:r>
            <a:r>
              <a:rPr lang="en" altLang="ja-JP" dirty="0" err="1"/>
              <a:t>th</a:t>
            </a:r>
            <a:r>
              <a:rPr lang="en" altLang="ja-JP" dirty="0"/>
              <a:t>]</a:t>
            </a:r>
            <a:endParaRPr kumimoji="1" lang="ja-JP" altLang="en-US"/>
          </a:p>
        </p:txBody>
      </p:sp>
    </p:spTree>
  </p:cSld>
  <p:clrMapOvr>
    <a:masterClrMapping/>
  </p:clrMapOvr>
  <p:transition advTm="62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B88244-DD06-964F-8163-2B6EED8C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Klein-Gordon </a:t>
            </a:r>
            <a:r>
              <a:rPr kumimoji="1" lang="ja-JP" altLang="en-US"/>
              <a:t>→</a:t>
            </a:r>
            <a:r>
              <a:rPr kumimoji="1" lang="en-US" altLang="ja-JP" dirty="0"/>
              <a:t> geodesic eq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2970D8-92CC-1D43-8114-76BFFBDD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947" y="1988840"/>
            <a:ext cx="2443125" cy="5122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EFCA15-0DD4-124E-8BE6-24C2ED33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568" y="2626472"/>
            <a:ext cx="2942754" cy="65779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0B724DA-CAB8-3344-8857-A12F3201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08" y="4365104"/>
            <a:ext cx="6769100" cy="4953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A97E581-D780-FF43-939C-DB1E2BF93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735601"/>
            <a:ext cx="2412332" cy="439535"/>
          </a:xfrm>
          <a:prstGeom prst="rect">
            <a:avLst/>
          </a:prstGeom>
        </p:spPr>
      </p:pic>
      <p:sp>
        <p:nvSpPr>
          <p:cNvPr id="12" name="右矢印 11">
            <a:extLst>
              <a:ext uri="{FF2B5EF4-FFF2-40B4-BE49-F238E27FC236}">
                <a16:creationId xmlns:a16="http://schemas.microsoft.com/office/drawing/2014/main" id="{08B0F126-290D-B542-84D0-977235422471}"/>
              </a:ext>
            </a:extLst>
          </p:cNvPr>
          <p:cNvSpPr/>
          <p:nvPr/>
        </p:nvSpPr>
        <p:spPr>
          <a:xfrm>
            <a:off x="395536" y="4365104"/>
            <a:ext cx="755402" cy="399578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0E8DC6-0935-0542-8C90-0099C5B908DF}"/>
              </a:ext>
            </a:extLst>
          </p:cNvPr>
          <p:cNvSpPr txBox="1"/>
          <p:nvPr/>
        </p:nvSpPr>
        <p:spPr>
          <a:xfrm>
            <a:off x="920534" y="2014141"/>
            <a:ext cx="149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4-velocity</a:t>
            </a:r>
            <a:endParaRPr kumimoji="1" lang="en-US" altLang="ja-JP" sz="24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DA68ED0-7D0F-1A4E-8831-54F693E4B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3709167"/>
            <a:ext cx="2412332" cy="43953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A4D071-78FE-3949-A0EA-B6DD286D6D95}"/>
              </a:ext>
            </a:extLst>
          </p:cNvPr>
          <p:cNvSpPr txBox="1"/>
          <p:nvPr/>
        </p:nvSpPr>
        <p:spPr>
          <a:xfrm>
            <a:off x="1150938" y="3649120"/>
            <a:ext cx="140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Deriving </a:t>
            </a:r>
            <a:endParaRPr kumimoji="1" lang="ja-JP" altLang="en-US" sz="2400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B300568C-DD54-B240-9CAA-2BF307D6E9C2}"/>
              </a:ext>
            </a:extLst>
          </p:cNvPr>
          <p:cNvSpPr/>
          <p:nvPr/>
        </p:nvSpPr>
        <p:spPr>
          <a:xfrm>
            <a:off x="3059832" y="2775558"/>
            <a:ext cx="755402" cy="399578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24B637-C9E9-504C-AFA8-22F60014C67A}"/>
              </a:ext>
            </a:extLst>
          </p:cNvPr>
          <p:cNvSpPr txBox="1"/>
          <p:nvPr/>
        </p:nvSpPr>
        <p:spPr>
          <a:xfrm>
            <a:off x="2331534" y="5827692"/>
            <a:ext cx="57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Klein-Gordon </a:t>
            </a:r>
            <a:r>
              <a:rPr lang="ja-JP" altLang="en-US" sz="2800">
                <a:solidFill>
                  <a:srgbClr val="FF0000"/>
                </a:solidFill>
              </a:rPr>
              <a:t>→</a:t>
            </a:r>
            <a:r>
              <a:rPr lang="en-US" altLang="ja-JP" sz="2800" dirty="0">
                <a:solidFill>
                  <a:srgbClr val="FF0000"/>
                </a:solidFill>
              </a:rPr>
              <a:t> Geodesic eq</a:t>
            </a:r>
          </a:p>
          <a:p>
            <a:r>
              <a:rPr lang="en-US" altLang="ja-JP" sz="2800" dirty="0">
                <a:solidFill>
                  <a:srgbClr val="FF0000"/>
                </a:solidFill>
              </a:rPr>
              <a:t>in the short </a:t>
            </a:r>
            <a:r>
              <a:rPr lang="en-US" altLang="ja-JP" sz="2800" dirty="0" err="1">
                <a:solidFill>
                  <a:srgbClr val="FF0000"/>
                </a:solidFill>
              </a:rPr>
              <a:t>wavelengh</a:t>
            </a:r>
            <a:r>
              <a:rPr lang="en-US" altLang="ja-JP" sz="2800" dirty="0">
                <a:solidFill>
                  <a:srgbClr val="FF0000"/>
                </a:solidFill>
              </a:rPr>
              <a:t> approx.</a:t>
            </a:r>
            <a:endParaRPr kumimoji="1" lang="ja-JP" altLang="en-US" sz="280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546C5A3-0229-DCD3-4D10-899F45844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4708" y="4956492"/>
            <a:ext cx="61468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47551-A4F8-634C-8A9E-3333FB7A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ja-JP" dirty="0"/>
            </a:br>
            <a:r>
              <a:rPr lang="en-US" altLang="ja-JP" dirty="0"/>
              <a:t>Relation of parameters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C94ABA-65CE-2B46-861F-AFFAECA782CC}"/>
              </a:ext>
            </a:extLst>
          </p:cNvPr>
          <p:cNvSpPr txBox="1"/>
          <p:nvPr/>
        </p:nvSpPr>
        <p:spPr>
          <a:xfrm>
            <a:off x="1786182" y="300627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Energy per unit mass: </a:t>
            </a:r>
            <a:endParaRPr kumimoji="1"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0511A5-7EE1-9E42-8210-15D0429E660A}"/>
              </a:ext>
            </a:extLst>
          </p:cNvPr>
          <p:cNvSpPr txBox="1"/>
          <p:nvPr/>
        </p:nvSpPr>
        <p:spPr>
          <a:xfrm>
            <a:off x="179512" y="3669340"/>
            <a:ext cx="514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Angular momentum per unit mass: </a:t>
            </a:r>
            <a:endParaRPr kumimoji="1" lang="ja-JP" altLang="en-US" sz="24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0F6DF4-355D-364F-9D75-0755600F2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3130476"/>
            <a:ext cx="2004241" cy="3705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4F8BC34-217A-494D-8F4E-044A8573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68" y="3645024"/>
            <a:ext cx="1648183" cy="5760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09239A0-C706-5347-BBA4-05C1258D3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375" y="4944098"/>
            <a:ext cx="6025747" cy="17354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7952885-AC93-F398-98BE-24E5E4699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388781"/>
            <a:ext cx="1855165" cy="32013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F1C10BC-F230-C3F7-C201-24FBEFB69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363535"/>
            <a:ext cx="2016224" cy="31327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9F612C-88FC-714D-BC10-BE9FB6287050}"/>
              </a:ext>
            </a:extLst>
          </p:cNvPr>
          <p:cNvSpPr txBox="1"/>
          <p:nvPr/>
        </p:nvSpPr>
        <p:spPr>
          <a:xfrm>
            <a:off x="1331640" y="2004287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Energy and angular momentum of geodesic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88C82C1-DA08-B8A2-F7B3-81AB98AD4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692" y="4455731"/>
            <a:ext cx="2443125" cy="51226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6F5822-9379-CC42-D7A4-41B267689845}"/>
              </a:ext>
            </a:extLst>
          </p:cNvPr>
          <p:cNvSpPr txBox="1"/>
          <p:nvPr/>
        </p:nvSpPr>
        <p:spPr>
          <a:xfrm>
            <a:off x="1249646" y="4513841"/>
            <a:ext cx="3571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On the other hand, we had</a:t>
            </a:r>
            <a:endParaRPr kumimoji="1" lang="ja-JP" altLang="en-US" sz="200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01024BA-7D9C-9F21-739A-6EAF18FA6F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40" y="836712"/>
            <a:ext cx="2086637" cy="249050"/>
          </a:xfrm>
          <a:prstGeom prst="rect">
            <a:avLst/>
          </a:prstGeom>
        </p:spPr>
      </p:pic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744BFF6F-69A4-83E8-9073-CC32559E3BF2}"/>
              </a:ext>
            </a:extLst>
          </p:cNvPr>
          <p:cNvSpPr/>
          <p:nvPr/>
        </p:nvSpPr>
        <p:spPr>
          <a:xfrm>
            <a:off x="1348679" y="5224622"/>
            <a:ext cx="6192688" cy="122413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5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B82880C-9A53-1E45-8C60-E0F20437A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Setup </a:t>
            </a:r>
            <a:endParaRPr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16FC975B-54CE-3045-B743-166A19C94A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20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Massive scalar field </a:t>
            </a:r>
            <a:br>
              <a:rPr kumimoji="1" lang="en-US" altLang="ja-JP" dirty="0"/>
            </a:br>
            <a:r>
              <a:rPr kumimoji="1" lang="en-US" altLang="ja-JP" dirty="0"/>
              <a:t>in Sch-AdS4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7CDDF9-C773-7B48-BD5B-15226942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3" y="1997503"/>
            <a:ext cx="7690729" cy="11573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26AF6B-BDD0-D241-AECB-011A4B72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201355"/>
            <a:ext cx="4415840" cy="501800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003D7466-CCB9-CB47-901A-9E6A07A14D0C}"/>
              </a:ext>
            </a:extLst>
          </p:cNvPr>
          <p:cNvSpPr/>
          <p:nvPr/>
        </p:nvSpPr>
        <p:spPr>
          <a:xfrm>
            <a:off x="1150938" y="3942705"/>
            <a:ext cx="2700982" cy="270098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001069B0-B269-7F4F-9355-7C05A665A7B9}"/>
              </a:ext>
            </a:extLst>
          </p:cNvPr>
          <p:cNvSpPr/>
          <p:nvPr/>
        </p:nvSpPr>
        <p:spPr>
          <a:xfrm>
            <a:off x="2249401" y="5041168"/>
            <a:ext cx="504056" cy="5040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0051E29-7443-6F48-869A-24500D94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564" y="4709854"/>
            <a:ext cx="2057400" cy="508000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E1623B3-6152-BA45-9364-AF0C24D7E77E}"/>
              </a:ext>
            </a:extLst>
          </p:cNvPr>
          <p:cNvCxnSpPr/>
          <p:nvPr/>
        </p:nvCxnSpPr>
        <p:spPr>
          <a:xfrm flipH="1">
            <a:off x="3419872" y="5010156"/>
            <a:ext cx="1152128" cy="5660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5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Source and response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A211A6-2DD1-524F-9298-82B8C1CE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48880"/>
            <a:ext cx="8263591" cy="9055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D5792B-A2D4-9645-98B7-D52AAECF5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2132856"/>
            <a:ext cx="1295401" cy="2421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C7A15C-62D2-A846-9643-AEDE995D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829875"/>
            <a:ext cx="1830244" cy="3882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6AF3143-0482-4C43-9D91-A69218D1E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675" y="3824928"/>
            <a:ext cx="1901569" cy="39616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4E9F3-C9AF-7649-9B85-C3F4F2C891EC}"/>
              </a:ext>
            </a:extLst>
          </p:cNvPr>
          <p:cNvSpPr txBox="1"/>
          <p:nvPr/>
        </p:nvSpPr>
        <p:spPr>
          <a:xfrm>
            <a:off x="323528" y="204546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Near </a:t>
            </a:r>
            <a:r>
              <a:rPr kumimoji="1" lang="en-US" altLang="ja-JP" sz="2400" dirty="0" err="1"/>
              <a:t>AdS</a:t>
            </a:r>
            <a:r>
              <a:rPr kumimoji="1" lang="en-US" altLang="ja-JP" sz="2400" dirty="0"/>
              <a:t> boundary</a:t>
            </a:r>
            <a:endParaRPr kumimoji="1"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9DD24B-6EBB-BA4D-8358-ECC3F9CDFEEB}"/>
              </a:ext>
            </a:extLst>
          </p:cNvPr>
          <p:cNvSpPr txBox="1"/>
          <p:nvPr/>
        </p:nvSpPr>
        <p:spPr>
          <a:xfrm>
            <a:off x="2966842" y="4398203"/>
            <a:ext cx="274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:</a:t>
            </a:r>
            <a:r>
              <a:rPr lang="en-US" altLang="ja-JP" sz="2400" dirty="0"/>
              <a:t>external field</a:t>
            </a:r>
            <a:endParaRPr kumimoji="1" lang="en-US" altLang="ja-JP" sz="2400" dirty="0"/>
          </a:p>
          <a:p>
            <a:r>
              <a:rPr lang="en-US" altLang="ja-JP" sz="2400" dirty="0"/>
              <a:t>:its response</a:t>
            </a:r>
            <a:endParaRPr kumimoji="1" lang="ja-JP" altLang="en-US" sz="2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8DF41C-F70F-F94E-8C3A-E26881A537EC}"/>
              </a:ext>
            </a:extLst>
          </p:cNvPr>
          <p:cNvSpPr txBox="1"/>
          <p:nvPr/>
        </p:nvSpPr>
        <p:spPr>
          <a:xfrm>
            <a:off x="425182" y="5657682"/>
            <a:ext cx="8518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How should we apply the external field in QFT to create a star orbiting in </a:t>
            </a:r>
            <a:r>
              <a:rPr lang="en-US" altLang="ja-JP" sz="3200" dirty="0" err="1">
                <a:solidFill>
                  <a:srgbClr val="FF0000"/>
                </a:solidFill>
              </a:rPr>
              <a:t>AdS</a:t>
            </a:r>
            <a:r>
              <a:rPr kumimoji="1" lang="en-US" altLang="ja-JP" sz="3200" dirty="0">
                <a:solidFill>
                  <a:srgbClr val="FF0000"/>
                </a:solidFill>
              </a:rPr>
              <a:t>?</a:t>
            </a:r>
            <a:r>
              <a:rPr lang="en-US" altLang="ja-JP" sz="2000" dirty="0">
                <a:solidFill>
                  <a:srgbClr val="FF0000"/>
                </a:solidFill>
              </a:rPr>
              <a:t>(inverse problem)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AB6449-89DC-BF4E-B607-83F64F40A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498" y="4434856"/>
            <a:ext cx="355344" cy="3434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DAAA4F-9432-AC42-983F-D71950EA7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997" y="4844348"/>
            <a:ext cx="506126" cy="36718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B1CDC1-D6D2-144D-8D2E-F8A4BA58DE07}"/>
              </a:ext>
            </a:extLst>
          </p:cNvPr>
          <p:cNvSpPr txBox="1"/>
          <p:nvPr/>
        </p:nvSpPr>
        <p:spPr>
          <a:xfrm>
            <a:off x="2611498" y="31126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non-</a:t>
            </a:r>
            <a:r>
              <a:rPr kumimoji="1" lang="en-US" altLang="ja-JP" dirty="0" err="1">
                <a:solidFill>
                  <a:srgbClr val="FF0000"/>
                </a:solidFill>
              </a:rPr>
              <a:t>normalizable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(boundary </a:t>
            </a:r>
            <a:r>
              <a:rPr lang="en-US" altLang="ja-JP" dirty="0" err="1">
                <a:solidFill>
                  <a:srgbClr val="FF0000"/>
                </a:solidFill>
              </a:rPr>
              <a:t>condtion</a:t>
            </a:r>
            <a:r>
              <a:rPr lang="en-US" altLang="ja-JP" dirty="0">
                <a:solidFill>
                  <a:srgbClr val="FF0000"/>
                </a:solidFill>
              </a:rPr>
              <a:t> at r=</a:t>
            </a:r>
            <a:r>
              <a:rPr lang="ja-JP" altLang="en-US">
                <a:solidFill>
                  <a:srgbClr val="FF0000"/>
                </a:solidFill>
              </a:rPr>
              <a:t>∞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4102CE-EE04-3044-B280-BECC8502777F}"/>
              </a:ext>
            </a:extLst>
          </p:cNvPr>
          <p:cNvSpPr txBox="1"/>
          <p:nvPr/>
        </p:nvSpPr>
        <p:spPr>
          <a:xfrm>
            <a:off x="5651748" y="300617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rgbClr val="0000FF"/>
                </a:solidFill>
              </a:rPr>
              <a:t>normalizable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8BFB697-7ACC-BC46-AEFF-B98183C64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3463121"/>
            <a:ext cx="2383959" cy="22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7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38E64BF-4DD5-5A48-B65C-075FD9E28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Creating localized star</a:t>
            </a:r>
            <a:endParaRPr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2575FA4B-5499-C64A-9FE8-EB4C5EEAB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922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D1A0DE-214C-2241-BB05-B09195B8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400" dirty="0"/>
              <a:t>How to create r</a:t>
            </a:r>
            <a:r>
              <a:rPr kumimoji="1" lang="en-US" altLang="ja-JP" sz="4400" dirty="0"/>
              <a:t>adially localized configuration?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EC6D50-D2C3-EF40-8D6F-4CF60CE8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321" y="4667594"/>
            <a:ext cx="3748535" cy="5685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EDC2260-0016-8043-9878-774CCBE5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2" y="2113479"/>
            <a:ext cx="2380518" cy="587782"/>
          </a:xfrm>
          <a:prstGeom prst="rect">
            <a:avLst/>
          </a:prstGeom>
        </p:spPr>
      </p:pic>
      <p:sp>
        <p:nvSpPr>
          <p:cNvPr id="8" name="下矢印 7">
            <a:extLst>
              <a:ext uri="{FF2B5EF4-FFF2-40B4-BE49-F238E27FC236}">
                <a16:creationId xmlns:a16="http://schemas.microsoft.com/office/drawing/2014/main" id="{0EC37545-2783-224E-AA86-FD626406C444}"/>
              </a:ext>
            </a:extLst>
          </p:cNvPr>
          <p:cNvSpPr/>
          <p:nvPr/>
        </p:nvSpPr>
        <p:spPr>
          <a:xfrm>
            <a:off x="1325610" y="2924944"/>
            <a:ext cx="226547" cy="554614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5513D69-93FB-1149-9186-B79965EC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98" y="4700391"/>
            <a:ext cx="1234659" cy="5729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BAD748A-D293-024D-8B8A-1493E176C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096244"/>
            <a:ext cx="3136900" cy="33655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43547-0BE1-9F47-8A37-AFE01EC707C4}"/>
              </a:ext>
            </a:extLst>
          </p:cNvPr>
          <p:cNvSpPr txBox="1"/>
          <p:nvPr/>
        </p:nvSpPr>
        <p:spPr>
          <a:xfrm>
            <a:off x="6149082" y="58865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00FF"/>
                </a:solidFill>
              </a:rPr>
              <a:t>rh=0.3, l=210, nu=20.5</a:t>
            </a:r>
            <a:endParaRPr kumimoji="1" lang="ja-JP" altLang="en-US" sz="1200">
              <a:solidFill>
                <a:srgbClr val="0000FF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4AF575-7D41-5448-A159-0B20B91D5DB4}"/>
              </a:ext>
            </a:extLst>
          </p:cNvPr>
          <p:cNvSpPr txBox="1"/>
          <p:nvPr/>
        </p:nvSpPr>
        <p:spPr>
          <a:xfrm>
            <a:off x="6516216" y="6277078"/>
            <a:ext cx="44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6D3A2AF-1C3D-6A45-83DF-5F876701DBB9}"/>
              </a:ext>
            </a:extLst>
          </p:cNvPr>
          <p:cNvSpPr txBox="1"/>
          <p:nvPr/>
        </p:nvSpPr>
        <p:spPr>
          <a:xfrm>
            <a:off x="7719070" y="2924944"/>
            <a:ext cx="44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V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B284686-B96B-3B48-84BC-ADC34B73372A}"/>
              </a:ext>
            </a:extLst>
          </p:cNvPr>
          <p:cNvSpPr txBox="1"/>
          <p:nvPr/>
        </p:nvSpPr>
        <p:spPr>
          <a:xfrm>
            <a:off x="7974112" y="63987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r=</a:t>
            </a:r>
            <a:r>
              <a:rPr lang="ja-JP" altLang="en-US">
                <a:solidFill>
                  <a:srgbClr val="FF0000"/>
                </a:solidFill>
              </a:rPr>
              <a:t>∞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1DD3708-692B-094C-9866-68B5DF6569D2}"/>
              </a:ext>
            </a:extLst>
          </p:cNvPr>
          <p:cNvCxnSpPr/>
          <p:nvPr/>
        </p:nvCxnSpPr>
        <p:spPr>
          <a:xfrm flipH="1" flipV="1">
            <a:off x="7942188" y="6277078"/>
            <a:ext cx="79102" cy="18466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6A9704-A9D1-3C4D-A76C-5306000A4C58}"/>
              </a:ext>
            </a:extLst>
          </p:cNvPr>
          <p:cNvSpPr txBox="1"/>
          <p:nvPr/>
        </p:nvSpPr>
        <p:spPr>
          <a:xfrm>
            <a:off x="444822" y="5503820"/>
            <a:ext cx="4315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00FF"/>
                </a:solidFill>
              </a:rPr>
              <a:t>We create the localized configuration of the field at the local minimum.</a:t>
            </a:r>
            <a:endParaRPr kumimoji="1" lang="ja-JP" altLang="en-US" sz="2800">
              <a:solidFill>
                <a:srgbClr val="0000FF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692DC18-66A4-9A40-A80F-A5B78B37230F}"/>
              </a:ext>
            </a:extLst>
          </p:cNvPr>
          <p:cNvCxnSpPr>
            <a:cxnSpLocks/>
          </p:cNvCxnSpPr>
          <p:nvPr/>
        </p:nvCxnSpPr>
        <p:spPr>
          <a:xfrm flipV="1">
            <a:off x="4788024" y="4739692"/>
            <a:ext cx="2834680" cy="142561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大かっこ 18">
            <a:extLst>
              <a:ext uri="{FF2B5EF4-FFF2-40B4-BE49-F238E27FC236}">
                <a16:creationId xmlns:a16="http://schemas.microsoft.com/office/drawing/2014/main" id="{B8D7EBC6-05AD-E348-BAC0-535071470513}"/>
              </a:ext>
            </a:extLst>
          </p:cNvPr>
          <p:cNvSpPr/>
          <p:nvPr/>
        </p:nvSpPr>
        <p:spPr>
          <a:xfrm>
            <a:off x="236860" y="4667594"/>
            <a:ext cx="5213996" cy="705622"/>
          </a:xfrm>
          <a:prstGeom prst="bracketPair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474BF9A-3006-D948-B2C1-AFAD6722B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326" y="3007366"/>
            <a:ext cx="3099518" cy="47219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E7134D0-F86B-1244-92A7-962256B32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55" y="3691547"/>
            <a:ext cx="5744118" cy="4896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23C0FD-E9C2-1841-838D-AE204D99A93B}"/>
              </a:ext>
            </a:extLst>
          </p:cNvPr>
          <p:cNvSpPr txBox="1"/>
          <p:nvPr/>
        </p:nvSpPr>
        <p:spPr>
          <a:xfrm rot="5400000">
            <a:off x="7253993" y="4522553"/>
            <a:ext cx="215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Effective potential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9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Radially localized solution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A2535D-280C-4048-909D-08E946168F23}"/>
              </a:ext>
            </a:extLst>
          </p:cNvPr>
          <p:cNvSpPr txBox="1"/>
          <p:nvPr/>
        </p:nvSpPr>
        <p:spPr>
          <a:xfrm>
            <a:off x="6359558" y="2644729"/>
            <a:ext cx="234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E</a:t>
            </a:r>
            <a:r>
              <a:rPr kumimoji="1" lang="en-US" altLang="ja-JP" sz="2400" dirty="0">
                <a:solidFill>
                  <a:srgbClr val="FF0000"/>
                </a:solidFill>
              </a:rPr>
              <a:t>igenfrequency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4251A9-7421-FB44-A037-F76E5A18A3FA}"/>
              </a:ext>
            </a:extLst>
          </p:cNvPr>
          <p:cNvSpPr txBox="1"/>
          <p:nvPr/>
        </p:nvSpPr>
        <p:spPr>
          <a:xfrm>
            <a:off x="971600" y="5931255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By </a:t>
            </a:r>
            <a:r>
              <a:rPr lang="en-US" altLang="ja-JP" sz="2400" dirty="0"/>
              <a:t>c</a:t>
            </a:r>
            <a:r>
              <a:rPr kumimoji="1" lang="en-US" altLang="ja-JP" sz="2400" dirty="0"/>
              <a:t>hoosing the boundary condition at r=</a:t>
            </a:r>
            <a:r>
              <a:rPr lang="ja-JP" altLang="en-US" sz="2400"/>
              <a:t>∞</a:t>
            </a:r>
            <a:r>
              <a:rPr lang="en-US" altLang="ja-JP" sz="2400" dirty="0"/>
              <a:t> (x=0), we want realize this solution.</a:t>
            </a:r>
            <a:r>
              <a:rPr kumimoji="1" lang="en-US" altLang="ja-JP" sz="2400" dirty="0"/>
              <a:t> </a:t>
            </a:r>
            <a:endParaRPr kumimoji="1" lang="ja-JP" altLang="en-US" sz="240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884D1ED-A76A-EE46-9708-FF9ED3EEDC3B}"/>
              </a:ext>
            </a:extLst>
          </p:cNvPr>
          <p:cNvGrpSpPr/>
          <p:nvPr/>
        </p:nvGrpSpPr>
        <p:grpSpPr>
          <a:xfrm>
            <a:off x="1763688" y="2492896"/>
            <a:ext cx="4672092" cy="3356744"/>
            <a:chOff x="1763688" y="2492896"/>
            <a:chExt cx="4672092" cy="335674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AE29E1B-D235-FE4B-A0A1-3D3590CF7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3636" y="2888848"/>
              <a:ext cx="3922144" cy="2832192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F9FD25C-F63F-8B4A-A44B-A22E045615D8}"/>
                </a:ext>
              </a:extLst>
            </p:cNvPr>
            <p:cNvGrpSpPr/>
            <p:nvPr/>
          </p:nvGrpSpPr>
          <p:grpSpPr>
            <a:xfrm>
              <a:off x="1763688" y="2492896"/>
              <a:ext cx="4595870" cy="3356744"/>
              <a:chOff x="1763688" y="2492896"/>
              <a:chExt cx="4595870" cy="3356744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77939596-F344-B64F-AD40-A0F7F3B2A65B}"/>
                  </a:ext>
                </a:extLst>
              </p:cNvPr>
              <p:cNvSpPr/>
              <p:nvPr/>
            </p:nvSpPr>
            <p:spPr>
              <a:xfrm>
                <a:off x="5952794" y="2996952"/>
                <a:ext cx="406764" cy="2592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E576AFBE-5B29-5447-9A5A-0CBE43D5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2310263" y="1946321"/>
                <a:ext cx="3356744" cy="4449894"/>
              </a:xfrm>
              <a:prstGeom prst="rect">
                <a:avLst/>
              </a:prstGeom>
            </p:spPr>
          </p:pic>
        </p:grp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9944E56C-6A1D-6D4F-95D6-F4791506E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293494"/>
            <a:ext cx="1735675" cy="26879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C18F40A-7C36-2B40-9DA8-C232B9E05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687301"/>
            <a:ext cx="2046982" cy="31776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FBA629-0E2E-9440-8E87-E760F56D17C5}"/>
              </a:ext>
            </a:extLst>
          </p:cNvPr>
          <p:cNvSpPr txBox="1"/>
          <p:nvPr/>
        </p:nvSpPr>
        <p:spPr>
          <a:xfrm>
            <a:off x="2304703" y="262339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0000FF"/>
                </a:solidFill>
              </a:rPr>
              <a:t>rh=0.3, l=210, nu=20.5</a:t>
            </a:r>
            <a:endParaRPr kumimoji="1" lang="ja-JP" altLang="en-US" sz="1200">
              <a:solidFill>
                <a:srgbClr val="0000FF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0DC795A-81AE-E335-1D6B-8D8E74DAA67B}"/>
              </a:ext>
            </a:extLst>
          </p:cNvPr>
          <p:cNvCxnSpPr>
            <a:cxnSpLocks/>
          </p:cNvCxnSpPr>
          <p:nvPr/>
        </p:nvCxnSpPr>
        <p:spPr>
          <a:xfrm>
            <a:off x="5292080" y="2348880"/>
            <a:ext cx="792088" cy="0"/>
          </a:xfrm>
          <a:prstGeom prst="line">
            <a:avLst/>
          </a:prstGeom>
          <a:ln w="349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E3C48D1-C16A-F9ED-7AAC-C710F9302F7E}"/>
              </a:ext>
            </a:extLst>
          </p:cNvPr>
          <p:cNvCxnSpPr/>
          <p:nvPr/>
        </p:nvCxnSpPr>
        <p:spPr>
          <a:xfrm flipH="1">
            <a:off x="5724128" y="2420888"/>
            <a:ext cx="228666" cy="43204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図 22">
            <a:extLst>
              <a:ext uri="{FF2B5EF4-FFF2-40B4-BE49-F238E27FC236}">
                <a16:creationId xmlns:a16="http://schemas.microsoft.com/office/drawing/2014/main" id="{8DE2C964-E29F-5C1D-92AC-03FDA887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664" y="1885400"/>
            <a:ext cx="4449894" cy="3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7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6A6901-1192-7E46-8ACA-4DB5CE83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Toy example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CBE521-3B78-BB4F-BB12-07D6CB16E918}"/>
              </a:ext>
            </a:extLst>
          </p:cNvPr>
          <p:cNvSpPr/>
          <p:nvPr/>
        </p:nvSpPr>
        <p:spPr>
          <a:xfrm>
            <a:off x="1043608" y="3140968"/>
            <a:ext cx="288032" cy="1368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20FFB76-3FBE-C04D-9476-54D2A205CB15}"/>
              </a:ext>
            </a:extLst>
          </p:cNvPr>
          <p:cNvGrpSpPr/>
          <p:nvPr/>
        </p:nvGrpSpPr>
        <p:grpSpPr>
          <a:xfrm>
            <a:off x="2915816" y="3691378"/>
            <a:ext cx="465760" cy="219827"/>
            <a:chOff x="2450056" y="2780928"/>
            <a:chExt cx="1509368" cy="71238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55919C2-8443-7E48-8DB0-F11F5ED6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2780928"/>
              <a:ext cx="1475656" cy="712385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147862C-6658-E24D-8DAB-DA6630F68CAE}"/>
                </a:ext>
              </a:extLst>
            </p:cNvPr>
            <p:cNvSpPr/>
            <p:nvPr/>
          </p:nvSpPr>
          <p:spPr>
            <a:xfrm>
              <a:off x="2450056" y="3068960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73B1C9C-D648-A144-B7D6-C67782893B7E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331640" y="3825044"/>
            <a:ext cx="172819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42A221-0B35-884E-86D4-6F489C8D4392}"/>
              </a:ext>
            </a:extLst>
          </p:cNvPr>
          <p:cNvSpPr/>
          <p:nvPr/>
        </p:nvSpPr>
        <p:spPr>
          <a:xfrm>
            <a:off x="5114352" y="3140968"/>
            <a:ext cx="288032" cy="1368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330F5DA-53F3-5F41-B753-7CD12E055BF7}"/>
              </a:ext>
            </a:extLst>
          </p:cNvPr>
          <p:cNvGrpSpPr/>
          <p:nvPr/>
        </p:nvGrpSpPr>
        <p:grpSpPr>
          <a:xfrm>
            <a:off x="6986560" y="3691378"/>
            <a:ext cx="465760" cy="219827"/>
            <a:chOff x="2450056" y="2780928"/>
            <a:chExt cx="1509368" cy="712385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133BB79-8AD4-4745-A096-076BE0E0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2780928"/>
              <a:ext cx="1475656" cy="712385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B488699-93A4-AA4A-843E-798811F227BD}"/>
                </a:ext>
              </a:extLst>
            </p:cNvPr>
            <p:cNvSpPr/>
            <p:nvPr/>
          </p:nvSpPr>
          <p:spPr>
            <a:xfrm>
              <a:off x="2450056" y="3068960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7D6B902E-A5BF-554E-9DAE-64F0F37F583B}"/>
              </a:ext>
            </a:extLst>
          </p:cNvPr>
          <p:cNvSpPr/>
          <p:nvPr/>
        </p:nvSpPr>
        <p:spPr>
          <a:xfrm>
            <a:off x="5406516" y="3375157"/>
            <a:ext cx="1693958" cy="446671"/>
          </a:xfrm>
          <a:custGeom>
            <a:avLst/>
            <a:gdLst>
              <a:gd name="connsiteX0" fmla="*/ 0 w 1693958"/>
              <a:gd name="connsiteY0" fmla="*/ 446671 h 446671"/>
              <a:gd name="connsiteX1" fmla="*/ 918614 w 1693958"/>
              <a:gd name="connsiteY1" fmla="*/ 6 h 446671"/>
              <a:gd name="connsiteX2" fmla="*/ 1693958 w 1693958"/>
              <a:gd name="connsiteY2" fmla="*/ 438243 h 44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3958" h="446671">
                <a:moveTo>
                  <a:pt x="0" y="446671"/>
                </a:moveTo>
                <a:cubicBezTo>
                  <a:pt x="318144" y="224041"/>
                  <a:pt x="636288" y="1411"/>
                  <a:pt x="918614" y="6"/>
                </a:cubicBezTo>
                <a:cubicBezTo>
                  <a:pt x="1200940" y="-1399"/>
                  <a:pt x="1447449" y="218422"/>
                  <a:pt x="1693958" y="438243"/>
                </a:cubicBezTo>
              </a:path>
            </a:pathLst>
          </a:custGeom>
          <a:noFill/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CF3FC6F0-C01A-B24F-9B71-B5DF83F0AD04}"/>
              </a:ext>
            </a:extLst>
          </p:cNvPr>
          <p:cNvSpPr/>
          <p:nvPr/>
        </p:nvSpPr>
        <p:spPr>
          <a:xfrm flipV="1">
            <a:off x="5413079" y="3830214"/>
            <a:ext cx="1693958" cy="462882"/>
          </a:xfrm>
          <a:custGeom>
            <a:avLst/>
            <a:gdLst>
              <a:gd name="connsiteX0" fmla="*/ 0 w 1693958"/>
              <a:gd name="connsiteY0" fmla="*/ 446671 h 446671"/>
              <a:gd name="connsiteX1" fmla="*/ 918614 w 1693958"/>
              <a:gd name="connsiteY1" fmla="*/ 6 h 446671"/>
              <a:gd name="connsiteX2" fmla="*/ 1693958 w 1693958"/>
              <a:gd name="connsiteY2" fmla="*/ 438243 h 44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3958" h="446671">
                <a:moveTo>
                  <a:pt x="0" y="446671"/>
                </a:moveTo>
                <a:cubicBezTo>
                  <a:pt x="318144" y="224041"/>
                  <a:pt x="636288" y="1411"/>
                  <a:pt x="918614" y="6"/>
                </a:cubicBezTo>
                <a:cubicBezTo>
                  <a:pt x="1200940" y="-1399"/>
                  <a:pt x="1447449" y="218422"/>
                  <a:pt x="1693958" y="438243"/>
                </a:cubicBezTo>
              </a:path>
            </a:pathLst>
          </a:custGeom>
          <a:noFill/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上下矢印 19">
            <a:extLst>
              <a:ext uri="{FF2B5EF4-FFF2-40B4-BE49-F238E27FC236}">
                <a16:creationId xmlns:a16="http://schemas.microsoft.com/office/drawing/2014/main" id="{826D110C-6F6F-8641-AA58-985FFC69A239}"/>
              </a:ext>
            </a:extLst>
          </p:cNvPr>
          <p:cNvSpPr/>
          <p:nvPr/>
        </p:nvSpPr>
        <p:spPr>
          <a:xfrm>
            <a:off x="3364197" y="3578186"/>
            <a:ext cx="72008" cy="504056"/>
          </a:xfrm>
          <a:prstGeom prst="up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906857B-36BD-5444-8F2C-55C6BE5B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18" y="4143281"/>
            <a:ext cx="127000" cy="1016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ED5D1EB-DE43-754B-AA2C-DDBB8A275056}"/>
              </a:ext>
            </a:extLst>
          </p:cNvPr>
          <p:cNvCxnSpPr>
            <a:cxnSpLocks/>
          </p:cNvCxnSpPr>
          <p:nvPr/>
        </p:nvCxnSpPr>
        <p:spPr>
          <a:xfrm>
            <a:off x="1331640" y="4082242"/>
            <a:ext cx="1728192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2F62547-A87F-4A41-BC5C-F49B1B91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375136"/>
            <a:ext cx="1481686" cy="19788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C30F73F-7B9D-A54F-913B-44E97F58F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127" y="2996410"/>
            <a:ext cx="1500118" cy="236557"/>
          </a:xfrm>
          <a:prstGeom prst="rect">
            <a:avLst/>
          </a:prstGeom>
        </p:spPr>
      </p:pic>
      <p:sp>
        <p:nvSpPr>
          <p:cNvPr id="29" name="上下矢印 28">
            <a:extLst>
              <a:ext uri="{FF2B5EF4-FFF2-40B4-BE49-F238E27FC236}">
                <a16:creationId xmlns:a16="http://schemas.microsoft.com/office/drawing/2014/main" id="{BD8CB445-231D-344E-B95B-F93EB3F5FB11}"/>
              </a:ext>
            </a:extLst>
          </p:cNvPr>
          <p:cNvSpPr/>
          <p:nvPr/>
        </p:nvSpPr>
        <p:spPr>
          <a:xfrm>
            <a:off x="6325503" y="3459962"/>
            <a:ext cx="46697" cy="761126"/>
          </a:xfrm>
          <a:prstGeom prst="up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BD9F6A33-D0F3-B34A-8D7C-729A506AB43B}"/>
              </a:ext>
            </a:extLst>
          </p:cNvPr>
          <p:cNvCxnSpPr>
            <a:cxnSpLocks/>
          </p:cNvCxnSpPr>
          <p:nvPr/>
        </p:nvCxnSpPr>
        <p:spPr>
          <a:xfrm>
            <a:off x="5402384" y="3830214"/>
            <a:ext cx="1728192" cy="0"/>
          </a:xfrm>
          <a:prstGeom prst="line">
            <a:avLst/>
          </a:prstGeom>
          <a:ln>
            <a:solidFill>
              <a:srgbClr val="0000FF">
                <a:alpha val="18879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右矢印 30">
            <a:extLst>
              <a:ext uri="{FF2B5EF4-FFF2-40B4-BE49-F238E27FC236}">
                <a16:creationId xmlns:a16="http://schemas.microsoft.com/office/drawing/2014/main" id="{39B8B311-3081-FD40-8144-0A44711663E1}"/>
              </a:ext>
            </a:extLst>
          </p:cNvPr>
          <p:cNvSpPr/>
          <p:nvPr/>
        </p:nvSpPr>
        <p:spPr>
          <a:xfrm>
            <a:off x="3917705" y="3718221"/>
            <a:ext cx="792088" cy="202073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7A8AF5E-521B-BF46-AC06-3438E7D9F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418" y="4607460"/>
            <a:ext cx="1289943" cy="19470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EE23B0F-2DB1-FF44-9BEC-54CD03860E41}"/>
              </a:ext>
            </a:extLst>
          </p:cNvPr>
          <p:cNvSpPr txBox="1"/>
          <p:nvPr/>
        </p:nvSpPr>
        <p:spPr>
          <a:xfrm>
            <a:off x="503548" y="45201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Eigenfrequency</a:t>
            </a:r>
            <a:endParaRPr kumimoji="1" lang="ja-JP" altLang="en-US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7AF91AB-780C-824D-BFFB-600944945211}"/>
              </a:ext>
            </a:extLst>
          </p:cNvPr>
          <p:cNvCxnSpPr>
            <a:cxnSpLocks/>
          </p:cNvCxnSpPr>
          <p:nvPr/>
        </p:nvCxnSpPr>
        <p:spPr>
          <a:xfrm>
            <a:off x="4975530" y="5697194"/>
            <a:ext cx="19696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5806912-6978-F643-A4FE-A5245B55E944}"/>
              </a:ext>
            </a:extLst>
          </p:cNvPr>
          <p:cNvSpPr txBox="1"/>
          <p:nvPr/>
        </p:nvSpPr>
        <p:spPr>
          <a:xfrm>
            <a:off x="6873145" y="5512528"/>
            <a:ext cx="22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</a:t>
            </a:r>
            <a:endParaRPr kumimoji="1" lang="ja-JP" altLang="en-US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EDFCB877-4DCC-D04A-BD3C-75FA5CF0D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5396381"/>
            <a:ext cx="3738193" cy="601626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5AD445A-2EBD-274D-A53B-6154BC844895}"/>
              </a:ext>
            </a:extLst>
          </p:cNvPr>
          <p:cNvSpPr txBox="1"/>
          <p:nvPr/>
        </p:nvSpPr>
        <p:spPr>
          <a:xfrm>
            <a:off x="5553700" y="6226073"/>
            <a:ext cx="88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t=T</a:t>
            </a:r>
            <a:endParaRPr kumimoji="1" lang="ja-JP" altLang="en-US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CA02B7D-BA04-3449-9098-0C24A2AC3AE5}"/>
              </a:ext>
            </a:extLst>
          </p:cNvPr>
          <p:cNvCxnSpPr>
            <a:cxnSpLocks/>
          </p:cNvCxnSpPr>
          <p:nvPr/>
        </p:nvCxnSpPr>
        <p:spPr>
          <a:xfrm flipV="1">
            <a:off x="5793025" y="5704023"/>
            <a:ext cx="0" cy="588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1A8AB202-EA39-A240-B643-4540C3869E9F}"/>
              </a:ext>
            </a:extLst>
          </p:cNvPr>
          <p:cNvCxnSpPr/>
          <p:nvPr/>
        </p:nvCxnSpPr>
        <p:spPr>
          <a:xfrm>
            <a:off x="2771800" y="4802168"/>
            <a:ext cx="1512168" cy="89502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図 54">
            <a:extLst>
              <a:ext uri="{FF2B5EF4-FFF2-40B4-BE49-F238E27FC236}">
                <a16:creationId xmlns:a16="http://schemas.microsoft.com/office/drawing/2014/main" id="{926AF2CB-B698-9F44-8F5C-5F9362A4B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361248" y="4869940"/>
            <a:ext cx="855272" cy="16147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D808E3-3D7D-EB12-C1E5-2F4BAEE4A6CD}"/>
              </a:ext>
            </a:extLst>
          </p:cNvPr>
          <p:cNvSpPr txBox="1"/>
          <p:nvPr/>
        </p:nvSpPr>
        <p:spPr>
          <a:xfrm>
            <a:off x="911371" y="2016128"/>
            <a:ext cx="759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How shoul</a:t>
            </a:r>
            <a:r>
              <a:rPr lang="en-US" altLang="ja-JP" sz="2400" dirty="0"/>
              <a:t>d we shake the endpoint of the string to realize the fundamental tone?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98983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6A6901-1192-7E46-8ACA-4DB5CE83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Creating eigenfunctions</a:t>
            </a:r>
            <a:endParaRPr kumimoji="1" lang="ja-JP" altLang="en-US" sz="320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0D3DE57-6C59-E745-9F90-0EB3E09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82" y="3120480"/>
            <a:ext cx="2503860" cy="187789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69C64BB-4E5B-1948-976A-BE792F19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38" y="3068960"/>
            <a:ext cx="2619773" cy="196483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F319CF5-F9B4-C543-BBDD-B25CADC21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6" y="3120479"/>
            <a:ext cx="2503860" cy="1877895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5BD463B-FDDB-1E4F-A31E-4EB3F7D2E167}"/>
              </a:ext>
            </a:extLst>
          </p:cNvPr>
          <p:cNvSpPr txBox="1"/>
          <p:nvPr/>
        </p:nvSpPr>
        <p:spPr>
          <a:xfrm>
            <a:off x="5056701" y="3133527"/>
            <a:ext cx="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n=2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B319C12-D898-0B4D-B1CE-7E6C729F18EE}"/>
              </a:ext>
            </a:extLst>
          </p:cNvPr>
          <p:cNvSpPr txBox="1"/>
          <p:nvPr/>
        </p:nvSpPr>
        <p:spPr>
          <a:xfrm>
            <a:off x="2143677" y="3165793"/>
            <a:ext cx="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n=1</a:t>
            </a:r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849E4A9-FC72-E44D-AB75-49A66F72E865}"/>
              </a:ext>
            </a:extLst>
          </p:cNvPr>
          <p:cNvSpPr txBox="1"/>
          <p:nvPr/>
        </p:nvSpPr>
        <p:spPr>
          <a:xfrm>
            <a:off x="7979148" y="3133527"/>
            <a:ext cx="78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n=3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001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870963-822D-584D-A6EB-A70D91C07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Introduction</a:t>
            </a:r>
            <a:endParaRPr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BE18A60-6C58-B641-B018-F1CC102186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496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08C63FC-26C5-1448-AEC9-CB96BFE9E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72" y="692696"/>
            <a:ext cx="6912767" cy="51845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Creation of Localized QNM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DEC12D-F258-224E-A23E-8CDE52644E62}"/>
              </a:ext>
            </a:extLst>
          </p:cNvPr>
          <p:cNvSpPr txBox="1"/>
          <p:nvPr/>
        </p:nvSpPr>
        <p:spPr>
          <a:xfrm>
            <a:off x="1150938" y="5940156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We can create radially localized solution for each (</a:t>
            </a:r>
            <a:r>
              <a:rPr lang="en-US" altLang="ja-JP" sz="2400" dirty="0" err="1"/>
              <a:t>l’,m</a:t>
            </a:r>
            <a:r>
              <a:rPr lang="en-US" altLang="ja-JP" sz="2400" dirty="0"/>
              <a:t>’)-modes.</a:t>
            </a:r>
            <a:endParaRPr kumimoji="1" lang="ja-JP" altLang="en-US" sz="24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61E2D1-DE5D-534A-9026-6196B649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005064"/>
            <a:ext cx="654548" cy="3145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2E8EE2-3224-414F-94D5-59264A271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5" y="2060848"/>
            <a:ext cx="5752545" cy="648072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3FA0245F-BE5F-B0CD-D51F-7BB1E49D0146}"/>
              </a:ext>
            </a:extLst>
          </p:cNvPr>
          <p:cNvCxnSpPr>
            <a:cxnSpLocks/>
          </p:cNvCxnSpPr>
          <p:nvPr/>
        </p:nvCxnSpPr>
        <p:spPr>
          <a:xfrm>
            <a:off x="6346056" y="3319134"/>
            <a:ext cx="19696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CEC7AA-3D7A-AA12-ACAE-CA3D070C67C6}"/>
              </a:ext>
            </a:extLst>
          </p:cNvPr>
          <p:cNvSpPr txBox="1"/>
          <p:nvPr/>
        </p:nvSpPr>
        <p:spPr>
          <a:xfrm>
            <a:off x="8243671" y="3134468"/>
            <a:ext cx="22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D7762CF-5091-6B40-F4AB-3314D99C9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31774" y="2491880"/>
            <a:ext cx="855272" cy="161475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4E17230-2556-33AB-DB97-03FA219D2548}"/>
              </a:ext>
            </a:extLst>
          </p:cNvPr>
          <p:cNvSpPr txBox="1"/>
          <p:nvPr/>
        </p:nvSpPr>
        <p:spPr>
          <a:xfrm>
            <a:off x="6888234" y="3944133"/>
            <a:ext cx="54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t=T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9254566-7274-71DD-B223-7875452F531C}"/>
              </a:ext>
            </a:extLst>
          </p:cNvPr>
          <p:cNvCxnSpPr>
            <a:cxnSpLocks/>
          </p:cNvCxnSpPr>
          <p:nvPr/>
        </p:nvCxnSpPr>
        <p:spPr>
          <a:xfrm flipV="1">
            <a:off x="7144121" y="3726893"/>
            <a:ext cx="0" cy="21724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68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Superpoisng</a:t>
            </a:r>
            <a:r>
              <a:rPr lang="en-US" altLang="ja-JP" dirty="0"/>
              <a:t> (</a:t>
            </a:r>
            <a:r>
              <a:rPr lang="en-US" altLang="ja-JP" dirty="0" err="1"/>
              <a:t>l’,m</a:t>
            </a:r>
            <a:r>
              <a:rPr lang="en-US" altLang="ja-JP" dirty="0"/>
              <a:t>’)-modes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DB8F4CA-F9C7-3C4A-A38A-3471A06C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2072958"/>
            <a:ext cx="6408712" cy="7438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911B04F-E23C-974C-BCCA-E21A70EE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429000"/>
            <a:ext cx="720080" cy="24002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9BDF924-80F6-4445-841F-95215194E900}"/>
              </a:ext>
            </a:extLst>
          </p:cNvPr>
          <p:cNvSpPr txBox="1"/>
          <p:nvPr/>
        </p:nvSpPr>
        <p:spPr>
          <a:xfrm>
            <a:off x="1403648" y="3270449"/>
            <a:ext cx="575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We can also choose              to localize the field along the angular direction.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61F223C-2BAF-D3D2-9E6F-513CC7D63DE7}"/>
              </a:ext>
            </a:extLst>
          </p:cNvPr>
          <p:cNvGrpSpPr/>
          <p:nvPr/>
        </p:nvGrpSpPr>
        <p:grpSpPr>
          <a:xfrm>
            <a:off x="3834185" y="4520615"/>
            <a:ext cx="1486494" cy="1486494"/>
            <a:chOff x="2365425" y="5157192"/>
            <a:chExt cx="1486494" cy="1486494"/>
          </a:xfrm>
        </p:grpSpPr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0340FE18-F375-EBA2-5A65-FDE5D5D315DC}"/>
                </a:ext>
              </a:extLst>
            </p:cNvPr>
            <p:cNvSpPr/>
            <p:nvPr/>
          </p:nvSpPr>
          <p:spPr>
            <a:xfrm>
              <a:off x="2365425" y="5157192"/>
              <a:ext cx="1486494" cy="148649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8F0FCAD3-5A0A-A940-B5FF-4A5F45D7584A}"/>
                </a:ext>
              </a:extLst>
            </p:cNvPr>
            <p:cNvSpPr/>
            <p:nvPr/>
          </p:nvSpPr>
          <p:spPr>
            <a:xfrm>
              <a:off x="2915816" y="5710910"/>
              <a:ext cx="376734" cy="37673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円/楕円 21">
            <a:extLst>
              <a:ext uri="{FF2B5EF4-FFF2-40B4-BE49-F238E27FC236}">
                <a16:creationId xmlns:a16="http://schemas.microsoft.com/office/drawing/2014/main" id="{DF275CF1-69F6-8A15-1FA8-A5B419F26E30}"/>
              </a:ext>
            </a:extLst>
          </p:cNvPr>
          <p:cNvSpPr/>
          <p:nvPr/>
        </p:nvSpPr>
        <p:spPr>
          <a:xfrm>
            <a:off x="4942607" y="5144261"/>
            <a:ext cx="216024" cy="216024"/>
          </a:xfrm>
          <a:prstGeom prst="ellipse">
            <a:avLst/>
          </a:prstGeom>
          <a:gradFill>
            <a:gsLst>
              <a:gs pos="0">
                <a:srgbClr val="FF0000"/>
              </a:gs>
              <a:gs pos="10000">
                <a:schemeClr val="accent3"/>
              </a:gs>
              <a:gs pos="23000">
                <a:srgbClr val="FF0000"/>
              </a:gs>
              <a:gs pos="90005">
                <a:schemeClr val="accent3"/>
              </a:gs>
              <a:gs pos="80009">
                <a:srgbClr val="FF0000"/>
              </a:gs>
              <a:gs pos="63981">
                <a:schemeClr val="accent3"/>
              </a:gs>
              <a:gs pos="48981">
                <a:srgbClr val="FF0000"/>
              </a:gs>
              <a:gs pos="37014">
                <a:schemeClr val="accent3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1B160DBD-5005-60A9-B545-982BBFBE1928}"/>
              </a:ext>
            </a:extLst>
          </p:cNvPr>
          <p:cNvSpPr/>
          <p:nvPr/>
        </p:nvSpPr>
        <p:spPr>
          <a:xfrm>
            <a:off x="4900166" y="4888324"/>
            <a:ext cx="144379" cy="240632"/>
          </a:xfrm>
          <a:custGeom>
            <a:avLst/>
            <a:gdLst>
              <a:gd name="connsiteX0" fmla="*/ 144379 w 144379"/>
              <a:gd name="connsiteY0" fmla="*/ 240632 h 240632"/>
              <a:gd name="connsiteX1" fmla="*/ 96253 w 144379"/>
              <a:gd name="connsiteY1" fmla="*/ 96253 h 240632"/>
              <a:gd name="connsiteX2" fmla="*/ 0 w 144379"/>
              <a:gd name="connsiteY2" fmla="*/ 0 h 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379" h="240632">
                <a:moveTo>
                  <a:pt x="144379" y="240632"/>
                </a:moveTo>
                <a:cubicBezTo>
                  <a:pt x="132347" y="188495"/>
                  <a:pt x="120316" y="136358"/>
                  <a:pt x="96253" y="96253"/>
                </a:cubicBezTo>
                <a:cubicBezTo>
                  <a:pt x="72190" y="56148"/>
                  <a:pt x="36095" y="28074"/>
                  <a:pt x="0" y="0"/>
                </a:cubicBezTo>
              </a:path>
            </a:pathLst>
          </a:custGeom>
          <a:noFill/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DF41783-4664-E17E-41F0-81CC2B39E29B}"/>
              </a:ext>
            </a:extLst>
          </p:cNvPr>
          <p:cNvSpPr txBox="1"/>
          <p:nvPr/>
        </p:nvSpPr>
        <p:spPr>
          <a:xfrm>
            <a:off x="5169005" y="4365104"/>
            <a:ext cx="134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angumar</a:t>
            </a:r>
            <a:r>
              <a:rPr lang="en-US" altLang="ja-JP" sz="1400" dirty="0"/>
              <a:t> momentum  m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476510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1171AE-17C0-2E46-B22F-A7BEAAC60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Sch </a:t>
            </a:r>
            <a:r>
              <a:rPr lang="en-US" altLang="ja-JP" dirty="0" err="1"/>
              <a:t>AdS</a:t>
            </a:r>
            <a:r>
              <a:rPr lang="en-US" altLang="ja-JP" dirty="0"/>
              <a:t> </a:t>
            </a:r>
            <a:r>
              <a:rPr lang="en-US" altLang="ja-JP" sz="1800" dirty="0"/>
              <a:t>horizon radius=0.3</a:t>
            </a:r>
            <a:endParaRPr kumimoji="1" lang="ja-JP" altLang="en-US" sz="18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30B687-0594-F946-82FA-49976C82A310}"/>
              </a:ext>
            </a:extLst>
          </p:cNvPr>
          <p:cNvSpPr txBox="1"/>
          <p:nvPr/>
        </p:nvSpPr>
        <p:spPr>
          <a:xfrm>
            <a:off x="5580112" y="18355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rh=0.3,</a:t>
            </a:r>
            <a:r>
              <a:rPr kumimoji="1" lang="ja-JP" altLang="en-US"/>
              <a:t>　</a:t>
            </a:r>
            <a:r>
              <a:rPr kumimoji="1" lang="en-US" altLang="ja-JP" dirty="0"/>
              <a:t>m=210, nu=20.5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262F6F-7C1E-C64A-BEC1-83EA3D20E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" y="1916832"/>
            <a:ext cx="4176464" cy="44459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2A75872-446D-3044-A7A3-0B1B5CC71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98713"/>
            <a:ext cx="2195512" cy="248214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C09E25-082F-6244-AC12-C9AD3EB88C01}"/>
              </a:ext>
            </a:extLst>
          </p:cNvPr>
          <p:cNvSpPr txBox="1"/>
          <p:nvPr/>
        </p:nvSpPr>
        <p:spPr>
          <a:xfrm>
            <a:off x="6258141" y="5661248"/>
            <a:ext cx="219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equatorial plane 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6362DD-3F77-B1B4-7442-1E216C1895E5}"/>
              </a:ext>
            </a:extLst>
          </p:cNvPr>
          <p:cNvSpPr txBox="1"/>
          <p:nvPr/>
        </p:nvSpPr>
        <p:spPr>
          <a:xfrm>
            <a:off x="539552" y="6282639"/>
            <a:ext cx="81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We can create the </a:t>
            </a:r>
            <a:r>
              <a:rPr kumimoji="1" lang="en-US" altLang="ja-JP" sz="2400" dirty="0" err="1">
                <a:solidFill>
                  <a:srgbClr val="FF0000"/>
                </a:solidFill>
              </a:rPr>
              <a:t>timelike</a:t>
            </a:r>
            <a:r>
              <a:rPr kumimoji="1" lang="en-US" altLang="ja-JP" sz="2400" dirty="0">
                <a:solidFill>
                  <a:srgbClr val="FF0000"/>
                </a:solidFill>
              </a:rPr>
              <a:t> geodesic by manipulating QFT.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4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9F3460-225D-B145-82D1-59BC81DF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horizon radius=1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5F0FB3-A915-DA4A-A61B-9986CECF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14" y="2589577"/>
            <a:ext cx="3218745" cy="35853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5A30F70-DBF8-B94F-B29C-056379BD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82936"/>
            <a:ext cx="3888432" cy="41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7D83DF-8C6C-5D48-8B9C-293A4464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Pure </a:t>
            </a:r>
            <a:r>
              <a:rPr kumimoji="1" lang="en-US" altLang="ja-JP" dirty="0" err="1"/>
              <a:t>AdS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504443-7EB3-1B48-94E7-557E0E471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15851"/>
            <a:ext cx="3312368" cy="34503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7290C7-A134-6D41-AEC9-1ACAAC14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94841"/>
            <a:ext cx="3078088" cy="347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0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BD9031-2422-534C-8FAA-4CC1ECC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Linear response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F932D0-6F7D-644E-B487-139BE85B6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2886"/>
            <a:ext cx="3960440" cy="29703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14ABCB-6226-9840-9D8C-F9787089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303" y="5067182"/>
            <a:ext cx="153641" cy="2535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D4179BA-0917-8447-B6D7-A2CD1A210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19" y="3771038"/>
            <a:ext cx="117857" cy="1988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78C16D-C276-CB48-914B-93A51383F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276" y="1865273"/>
            <a:ext cx="6391383" cy="700426"/>
          </a:xfrm>
          <a:prstGeom prst="rect">
            <a:avLst/>
          </a:prstGeom>
        </p:spPr>
      </p:pic>
      <p:sp>
        <p:nvSpPr>
          <p:cNvPr id="8" name="右矢印 7">
            <a:extLst>
              <a:ext uri="{FF2B5EF4-FFF2-40B4-BE49-F238E27FC236}">
                <a16:creationId xmlns:a16="http://schemas.microsoft.com/office/drawing/2014/main" id="{98EB85CC-F4CB-4048-A0C5-EDE730AE11DD}"/>
              </a:ext>
            </a:extLst>
          </p:cNvPr>
          <p:cNvSpPr/>
          <p:nvPr/>
        </p:nvSpPr>
        <p:spPr>
          <a:xfrm rot="8355252">
            <a:off x="5255810" y="2602901"/>
            <a:ext cx="422392" cy="45719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7AE5E6-8686-4C46-9506-C2E55C2DA4B9}"/>
              </a:ext>
            </a:extLst>
          </p:cNvPr>
          <p:cNvSpPr txBox="1"/>
          <p:nvPr/>
        </p:nvSpPr>
        <p:spPr>
          <a:xfrm>
            <a:off x="2267744" y="5440923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We can observe the angular position of the created star from the response.</a:t>
            </a:r>
            <a:endParaRPr kumimoji="1" lang="ja-JP" altLang="en-US" sz="24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E24048B-DB92-1F44-A6FF-35A42BBF7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855400"/>
            <a:ext cx="632966" cy="2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EF9F6-8DC1-7443-8B6E-C84BF42B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Parameters of created star</a:t>
            </a:r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895FFAC-A6BF-694D-A262-C5BD70EE83FC}"/>
              </a:ext>
            </a:extLst>
          </p:cNvPr>
          <p:cNvGrpSpPr/>
          <p:nvPr/>
        </p:nvGrpSpPr>
        <p:grpSpPr>
          <a:xfrm>
            <a:off x="413286" y="2396197"/>
            <a:ext cx="7975504" cy="835160"/>
            <a:chOff x="2123728" y="2276872"/>
            <a:chExt cx="4082752" cy="42752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399867B-FD20-7840-82AA-07E18FBA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2276872"/>
              <a:ext cx="1828800" cy="4191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65FE330-F351-954F-AE2A-D51096041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980" y="2323400"/>
              <a:ext cx="2349500" cy="38100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A5A4FF-DC6F-D541-ADF6-4C9B5B9FD32B}"/>
              </a:ext>
            </a:extLst>
          </p:cNvPr>
          <p:cNvSpPr txBox="1"/>
          <p:nvPr/>
        </p:nvSpPr>
        <p:spPr>
          <a:xfrm>
            <a:off x="611560" y="1988840"/>
            <a:ext cx="811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The e</a:t>
            </a:r>
            <a:r>
              <a:rPr kumimoji="1" lang="en-US" altLang="ja-JP" sz="2400" dirty="0"/>
              <a:t>xternal field </a:t>
            </a:r>
            <a:r>
              <a:rPr lang="en-US" altLang="ja-JP" sz="2400" dirty="0"/>
              <a:t>to create a star in the bulk is written as </a:t>
            </a:r>
            <a:r>
              <a:rPr kumimoji="1" lang="en-US" altLang="ja-JP" sz="2400" dirty="0"/>
              <a:t> </a:t>
            </a:r>
            <a:endParaRPr kumimoji="1" lang="ja-JP" altLang="en-US" sz="24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0A19B72-2648-83BC-ACC6-36E87F25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334" y="3386756"/>
            <a:ext cx="2380272" cy="220610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575187C-3C76-4F04-7B53-89F7F2822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225" y="332656"/>
            <a:ext cx="1974489" cy="5686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17300B4-CB34-5EA9-BCE2-99401B8EC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473" y="515662"/>
            <a:ext cx="1860286" cy="222034"/>
          </a:xfrm>
          <a:prstGeom prst="rect">
            <a:avLst/>
          </a:prstGeom>
        </p:spPr>
      </p:pic>
      <p:sp>
        <p:nvSpPr>
          <p:cNvPr id="14" name="右矢印 13">
            <a:extLst>
              <a:ext uri="{FF2B5EF4-FFF2-40B4-BE49-F238E27FC236}">
                <a16:creationId xmlns:a16="http://schemas.microsoft.com/office/drawing/2014/main" id="{752D5516-FDDE-75DC-384B-68BBC094B9EB}"/>
              </a:ext>
            </a:extLst>
          </p:cNvPr>
          <p:cNvSpPr/>
          <p:nvPr/>
        </p:nvSpPr>
        <p:spPr>
          <a:xfrm>
            <a:off x="6550484" y="572165"/>
            <a:ext cx="144016" cy="14401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B06A6C9B-03B0-0E1F-8335-4A60AFDFA0C1}"/>
              </a:ext>
            </a:extLst>
          </p:cNvPr>
          <p:cNvSpPr/>
          <p:nvPr/>
        </p:nvSpPr>
        <p:spPr>
          <a:xfrm>
            <a:off x="382742" y="4404207"/>
            <a:ext cx="777088" cy="360039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3FE56C-D4B6-44FC-187E-59C2A04D289F}"/>
              </a:ext>
            </a:extLst>
          </p:cNvPr>
          <p:cNvSpPr txBox="1"/>
          <p:nvPr/>
        </p:nvSpPr>
        <p:spPr>
          <a:xfrm>
            <a:off x="1791925" y="3596463"/>
            <a:ext cx="2265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Energy per unit mass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065B0DB-BC11-209A-DDDE-475706AE3156}"/>
              </a:ext>
            </a:extLst>
          </p:cNvPr>
          <p:cNvSpPr txBox="1"/>
          <p:nvPr/>
        </p:nvSpPr>
        <p:spPr>
          <a:xfrm>
            <a:off x="1804455" y="5331251"/>
            <a:ext cx="224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Angular velocity of revolution</a:t>
            </a:r>
            <a:endParaRPr kumimoji="1" lang="ja-JP" altLang="en-US" sz="1400">
              <a:solidFill>
                <a:srgbClr val="0000FF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36B70A6-F80F-8381-CBE6-24DCA692E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585" y="5311690"/>
            <a:ext cx="230887" cy="25974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F500100-0706-A433-7DA3-006C482BE046}"/>
              </a:ext>
            </a:extLst>
          </p:cNvPr>
          <p:cNvSpPr txBox="1"/>
          <p:nvPr/>
        </p:nvSpPr>
        <p:spPr>
          <a:xfrm>
            <a:off x="1799191" y="4404207"/>
            <a:ext cx="226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</a:rPr>
              <a:t>Angular momentum </a:t>
            </a:r>
          </a:p>
          <a:p>
            <a:r>
              <a:rPr lang="en-US" altLang="ja-JP" sz="1400" dirty="0">
                <a:solidFill>
                  <a:srgbClr val="008000"/>
                </a:solidFill>
              </a:rPr>
              <a:t>per unit mass</a:t>
            </a:r>
            <a:endParaRPr kumimoji="1" lang="ja-JP" altLang="en-US" sz="1400">
              <a:solidFill>
                <a:srgbClr val="0080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BDD5BB8-D940-BD00-0027-90EF2D360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050" y="3468564"/>
            <a:ext cx="967889" cy="86034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9614DF5-939C-CCC5-115E-653251017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4655" y="4332069"/>
            <a:ext cx="1011861" cy="790516"/>
          </a:xfrm>
          <a:prstGeom prst="rect">
            <a:avLst/>
          </a:prstGeom>
        </p:spPr>
      </p:pic>
      <p:sp>
        <p:nvSpPr>
          <p:cNvPr id="24" name="左中かっこ 23">
            <a:extLst>
              <a:ext uri="{FF2B5EF4-FFF2-40B4-BE49-F238E27FC236}">
                <a16:creationId xmlns:a16="http://schemas.microsoft.com/office/drawing/2014/main" id="{C05E2463-6028-3967-9D1D-865E93CD6735}"/>
              </a:ext>
            </a:extLst>
          </p:cNvPr>
          <p:cNvSpPr/>
          <p:nvPr/>
        </p:nvSpPr>
        <p:spPr>
          <a:xfrm>
            <a:off x="1543704" y="3596463"/>
            <a:ext cx="216024" cy="2128863"/>
          </a:xfrm>
          <a:prstGeom prst="leftBrace">
            <a:avLst>
              <a:gd name="adj1" fmla="val 50662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281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EF9F6-8DC1-7443-8B6E-C84BF42B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Implication to gauge/gravity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49C1A5-E187-E586-1465-090086A5DB7E}"/>
              </a:ext>
            </a:extLst>
          </p:cNvPr>
          <p:cNvSpPr txBox="1"/>
          <p:nvPr/>
        </p:nvSpPr>
        <p:spPr>
          <a:xfrm>
            <a:off x="342785" y="2044005"/>
            <a:ext cx="8044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Circular orbit is in 1-parameter family</a:t>
            </a:r>
            <a:r>
              <a:rPr lang="en-US" altLang="ja-JP" sz="2800" dirty="0"/>
              <a:t>: </a:t>
            </a:r>
          </a:p>
          <a:p>
            <a:r>
              <a:rPr lang="en-US" altLang="ja-JP" sz="2800" dirty="0"/>
              <a:t>Energy and angular momentum are determined from the orbital radius. </a:t>
            </a:r>
            <a:endParaRPr kumimoji="1" lang="ja-JP" altLang="en-US" sz="280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9389450-F3E9-3185-85AD-74E3B740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625" y="3510834"/>
            <a:ext cx="1332148" cy="43204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45AEB1D-BB99-B9A2-7CD5-A54F0176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625" y="4086898"/>
            <a:ext cx="1296144" cy="43204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CE8CBB7-F7F8-0CE4-93A7-44095551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459" y="3883698"/>
            <a:ext cx="165100" cy="203200"/>
          </a:xfrm>
          <a:prstGeom prst="rect">
            <a:avLst/>
          </a:prstGeom>
        </p:spPr>
      </p:pic>
      <p:sp>
        <p:nvSpPr>
          <p:cNvPr id="20" name="左中かっこ 19">
            <a:extLst>
              <a:ext uri="{FF2B5EF4-FFF2-40B4-BE49-F238E27FC236}">
                <a16:creationId xmlns:a16="http://schemas.microsoft.com/office/drawing/2014/main" id="{E0B16C0C-3E8A-5BD4-A338-D55205721CF0}"/>
              </a:ext>
            </a:extLst>
          </p:cNvPr>
          <p:cNvSpPr/>
          <p:nvPr/>
        </p:nvSpPr>
        <p:spPr>
          <a:xfrm>
            <a:off x="7052595" y="3510834"/>
            <a:ext cx="270030" cy="1008112"/>
          </a:xfrm>
          <a:prstGeom prst="leftBrace">
            <a:avLst>
              <a:gd name="adj1" fmla="val 40414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5F1A16AF-7FA2-35BB-4108-367231D8432C}"/>
              </a:ext>
            </a:extLst>
          </p:cNvPr>
          <p:cNvSpPr/>
          <p:nvPr/>
        </p:nvSpPr>
        <p:spPr>
          <a:xfrm>
            <a:off x="6260507" y="3942882"/>
            <a:ext cx="432048" cy="14401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5C56A2-6DDD-3467-780F-5F6B04E2BE64}"/>
              </a:ext>
            </a:extLst>
          </p:cNvPr>
          <p:cNvSpPr txBox="1"/>
          <p:nvPr/>
        </p:nvSpPr>
        <p:spPr>
          <a:xfrm>
            <a:off x="391778" y="5066013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Even if we do not know the metric of the dual geometry, by creating the star in the dual geometry, we can know the relation among </a:t>
            </a:r>
            <a:r>
              <a:rPr lang="en-US" altLang="ja-JP" sz="2400" dirty="0" err="1"/>
              <a:t>ε</a:t>
            </a:r>
            <a:r>
              <a:rPr lang="en-US" altLang="ja-JP" sz="2400" dirty="0"/>
              <a:t>, j and </a:t>
            </a:r>
            <a:r>
              <a:rPr lang="en-US" altLang="ja-JP" sz="2400" dirty="0" err="1"/>
              <a:t>Ω</a:t>
            </a:r>
            <a:r>
              <a:rPr lang="en-US" altLang="ja-JP" sz="2400" dirty="0"/>
              <a:t>.</a:t>
            </a:r>
            <a:endParaRPr kumimoji="1" lang="ja-JP" altLang="en-US" sz="24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BC9ED59-585D-78BB-33B8-D3C4D85BDC29}"/>
              </a:ext>
            </a:extLst>
          </p:cNvPr>
          <p:cNvSpPr txBox="1"/>
          <p:nvPr/>
        </p:nvSpPr>
        <p:spPr>
          <a:xfrm>
            <a:off x="6795832" y="5329964"/>
            <a:ext cx="1956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</a:rPr>
              <a:t>Information of the metric</a:t>
            </a:r>
            <a:endParaRPr kumimoji="1" lang="ja-JP" altLang="en-US" sz="2400">
              <a:solidFill>
                <a:srgbClr val="0000FF"/>
              </a:solidFill>
            </a:endParaRPr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B0EE3E4D-1FD8-32B2-F5BA-6618760CB015}"/>
              </a:ext>
            </a:extLst>
          </p:cNvPr>
          <p:cNvSpPr/>
          <p:nvPr/>
        </p:nvSpPr>
        <p:spPr>
          <a:xfrm>
            <a:off x="6008479" y="5673455"/>
            <a:ext cx="576064" cy="14401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957571-732F-99C4-C88C-9E1E0B795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72" y="3333946"/>
            <a:ext cx="4933226" cy="14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4BC2FF-7A45-634E-8353-00C761BD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C56385-C881-0041-8CB6-C3954A1521E7}"/>
              </a:ext>
            </a:extLst>
          </p:cNvPr>
          <p:cNvSpPr txBox="1"/>
          <p:nvPr/>
        </p:nvSpPr>
        <p:spPr>
          <a:xfrm>
            <a:off x="1403648" y="2348880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If a QFT has its gravity dual, we can create star in the bulk geometry applying appropriate external field.</a:t>
            </a:r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1B742-A01B-0848-B72C-B7AD8C554543}"/>
              </a:ext>
            </a:extLst>
          </p:cNvPr>
          <p:cNvSpPr txBox="1"/>
          <p:nvPr/>
        </p:nvSpPr>
        <p:spPr>
          <a:xfrm>
            <a:off x="1331640" y="458112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From the created star, we can read out the information about the bulk metric.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619018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C402E3-B7A1-DA64-96B8-E49D0B7C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73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97383-493A-2046-BEDD-7C24119A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AdS</a:t>
            </a:r>
            <a:r>
              <a:rPr lang="en-US" altLang="ja-JP" dirty="0"/>
              <a:t>/CFT</a:t>
            </a: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83E3D3D-CE9D-C243-9EF4-9CEE5ADC3A11}"/>
              </a:ext>
            </a:extLst>
          </p:cNvPr>
          <p:cNvSpPr txBox="1"/>
          <p:nvPr/>
        </p:nvSpPr>
        <p:spPr>
          <a:xfrm>
            <a:off x="5901803" y="1316668"/>
            <a:ext cx="1766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8000"/>
                </a:solidFill>
              </a:rPr>
              <a:t>Maldacena, 97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A32C0C-C060-5F4A-B04E-CBD9A287007B}"/>
              </a:ext>
            </a:extLst>
          </p:cNvPr>
          <p:cNvSpPr txBox="1"/>
          <p:nvPr/>
        </p:nvSpPr>
        <p:spPr>
          <a:xfrm>
            <a:off x="107504" y="3446195"/>
            <a:ext cx="202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Cond-mat</a:t>
            </a:r>
          </a:p>
        </p:txBody>
      </p:sp>
      <p:sp>
        <p:nvSpPr>
          <p:cNvPr id="24" name="左右矢印 23">
            <a:extLst>
              <a:ext uri="{FF2B5EF4-FFF2-40B4-BE49-F238E27FC236}">
                <a16:creationId xmlns:a16="http://schemas.microsoft.com/office/drawing/2014/main" id="{A91FB6D1-B80E-4648-9A9F-26688A55A034}"/>
              </a:ext>
            </a:extLst>
          </p:cNvPr>
          <p:cNvSpPr/>
          <p:nvPr/>
        </p:nvSpPr>
        <p:spPr>
          <a:xfrm>
            <a:off x="3658718" y="3503843"/>
            <a:ext cx="729656" cy="360040"/>
          </a:xfrm>
          <a:prstGeom prst="left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BAC38E-08A6-BC45-91F8-BE92CE2CFD28}"/>
              </a:ext>
            </a:extLst>
          </p:cNvPr>
          <p:cNvSpPr txBox="1"/>
          <p:nvPr/>
        </p:nvSpPr>
        <p:spPr>
          <a:xfrm>
            <a:off x="6453372" y="3473145"/>
            <a:ext cx="152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err="1">
                <a:solidFill>
                  <a:srgbClr val="0000FF"/>
                </a:solidFill>
              </a:rPr>
              <a:t>AdS</a:t>
            </a:r>
            <a:r>
              <a:rPr lang="en-US" altLang="ja-JP" sz="2800" dirty="0">
                <a:solidFill>
                  <a:srgbClr val="0000FF"/>
                </a:solidFill>
              </a:rPr>
              <a:t> BH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26" name="図 25" descr="black-hole.jpg">
            <a:extLst>
              <a:ext uri="{FF2B5EF4-FFF2-40B4-BE49-F238E27FC236}">
                <a16:creationId xmlns:a16="http://schemas.microsoft.com/office/drawing/2014/main" id="{317C78BA-DCCC-CA46-91D3-1E158AD6F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97" y="3068960"/>
            <a:ext cx="1728192" cy="1296144"/>
          </a:xfrm>
          <a:prstGeom prst="rect">
            <a:avLst/>
          </a:prstGeom>
        </p:spPr>
      </p:pic>
      <p:pic>
        <p:nvPicPr>
          <p:cNvPr id="27" name="図 26" descr="superconductor-720x720.jpg">
            <a:extLst>
              <a:ext uri="{FF2B5EF4-FFF2-40B4-BE49-F238E27FC236}">
                <a16:creationId xmlns:a16="http://schemas.microsoft.com/office/drawing/2014/main" id="{B53FAB4B-E8CE-234E-880C-0FAEA2B18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18" y="3130656"/>
            <a:ext cx="1547664" cy="115429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61BCB8-4363-5A4F-8205-9116C2FAFD4E}"/>
              </a:ext>
            </a:extLst>
          </p:cNvPr>
          <p:cNvSpPr txBox="1"/>
          <p:nvPr/>
        </p:nvSpPr>
        <p:spPr>
          <a:xfrm>
            <a:off x="6323014" y="4057327"/>
            <a:ext cx="267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>
                <a:solidFill>
                  <a:srgbClr val="008000"/>
                </a:solidFill>
              </a:rPr>
              <a:t>Hartnoll</a:t>
            </a:r>
            <a:r>
              <a:rPr lang="en-US" altLang="ja-JP" sz="1400" dirty="0">
                <a:solidFill>
                  <a:srgbClr val="008000"/>
                </a:solidFill>
              </a:rPr>
              <a:t>, Herzog &amp; Horowitz, 08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45FC75-D8C3-6049-BFD4-76EF4E37F6F4}"/>
              </a:ext>
            </a:extLst>
          </p:cNvPr>
          <p:cNvSpPr txBox="1"/>
          <p:nvPr/>
        </p:nvSpPr>
        <p:spPr>
          <a:xfrm>
            <a:off x="1622340" y="1835753"/>
            <a:ext cx="717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Application to realistic systems</a:t>
            </a:r>
            <a:endParaRPr kumimoji="1" lang="ja-JP" altLang="en-US" sz="3600"/>
          </a:p>
        </p:txBody>
      </p:sp>
      <p:sp>
        <p:nvSpPr>
          <p:cNvPr id="30" name="右矢印 29">
            <a:extLst>
              <a:ext uri="{FF2B5EF4-FFF2-40B4-BE49-F238E27FC236}">
                <a16:creationId xmlns:a16="http://schemas.microsoft.com/office/drawing/2014/main" id="{606813D1-1E76-2746-9907-7B42D55142EE}"/>
              </a:ext>
            </a:extLst>
          </p:cNvPr>
          <p:cNvSpPr/>
          <p:nvPr/>
        </p:nvSpPr>
        <p:spPr>
          <a:xfrm>
            <a:off x="1043608" y="1921301"/>
            <a:ext cx="503548" cy="4202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5916FD3-45D6-474F-A043-40A25097C052}"/>
              </a:ext>
            </a:extLst>
          </p:cNvPr>
          <p:cNvSpPr txBox="1"/>
          <p:nvPr/>
        </p:nvSpPr>
        <p:spPr>
          <a:xfrm>
            <a:off x="5195656" y="2383753"/>
            <a:ext cx="411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(</a:t>
            </a:r>
            <a:r>
              <a:rPr kumimoji="1" lang="en-US" altLang="ja-JP" sz="2800" dirty="0" err="1"/>
              <a:t>AdS</a:t>
            </a:r>
            <a:r>
              <a:rPr kumimoji="1" lang="en-US" altLang="ja-JP" sz="2800" dirty="0"/>
              <a:t>/QCD, </a:t>
            </a:r>
            <a:r>
              <a:rPr kumimoji="1" lang="en-US" altLang="ja-JP" sz="2800" dirty="0" err="1"/>
              <a:t>AdS</a:t>
            </a:r>
            <a:r>
              <a:rPr kumimoji="1" lang="en-US" altLang="ja-JP" sz="2800" dirty="0"/>
              <a:t>/CMP)</a:t>
            </a:r>
            <a:endParaRPr kumimoji="1" lang="ja-JP" altLang="en-US" sz="28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1977EDC-4A38-5E4F-8359-DB8DC5D900AA}"/>
              </a:ext>
            </a:extLst>
          </p:cNvPr>
          <p:cNvSpPr txBox="1"/>
          <p:nvPr/>
        </p:nvSpPr>
        <p:spPr>
          <a:xfrm>
            <a:off x="582296" y="5675834"/>
            <a:ext cx="785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Is there any “experimental” way to check the existence of dual gravity?</a:t>
            </a:r>
            <a:endParaRPr kumimoji="1" lang="ja-JP" altLang="en-US" sz="320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3560CD-8DF9-A3BA-2D36-9B9DE1228DF9}"/>
              </a:ext>
            </a:extLst>
          </p:cNvPr>
          <p:cNvSpPr txBox="1"/>
          <p:nvPr/>
        </p:nvSpPr>
        <p:spPr>
          <a:xfrm>
            <a:off x="1298061" y="4707141"/>
            <a:ext cx="7645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Is there a material </a:t>
            </a:r>
            <a:r>
              <a:rPr lang="en-US" altLang="ja-JP" sz="2800" dirty="0"/>
              <a:t>which has </a:t>
            </a:r>
          </a:p>
          <a:p>
            <a:r>
              <a:rPr lang="en-US" altLang="ja-JP" sz="2800" dirty="0"/>
              <a:t>its </a:t>
            </a:r>
            <a:r>
              <a:rPr kumimoji="1" lang="en-US" altLang="ja-JP" sz="2800" dirty="0"/>
              <a:t>gravitational dual in our world?</a:t>
            </a:r>
            <a:endParaRPr kumimoji="1" lang="ja-JP" altLang="en-US" sz="2800"/>
          </a:p>
        </p:txBody>
      </p:sp>
      <p:sp>
        <p:nvSpPr>
          <p:cNvPr id="4" name="右矢印 3">
            <a:extLst>
              <a:ext uri="{FF2B5EF4-FFF2-40B4-BE49-F238E27FC236}">
                <a16:creationId xmlns:a16="http://schemas.microsoft.com/office/drawing/2014/main" id="{7168A4B6-F57B-5AA3-D33D-DD7A3790F340}"/>
              </a:ext>
            </a:extLst>
          </p:cNvPr>
          <p:cNvSpPr/>
          <p:nvPr/>
        </p:nvSpPr>
        <p:spPr>
          <a:xfrm>
            <a:off x="179512" y="6093296"/>
            <a:ext cx="402784" cy="28803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589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lang="en-US" altLang="ja-JP" dirty="0"/>
              <a:t>On the source for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A211A6-2DD1-524F-9298-82B8C1CE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75" y="1914164"/>
            <a:ext cx="8263591" cy="9055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1622BE-7F15-EE47-9FBC-5A9BDF527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12" y="1057248"/>
            <a:ext cx="1295400" cy="5080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4C43E9-5019-C847-BE05-CDFE2814A911}"/>
              </a:ext>
            </a:extLst>
          </p:cNvPr>
          <p:cNvSpPr txBox="1"/>
          <p:nvPr/>
        </p:nvSpPr>
        <p:spPr>
          <a:xfrm>
            <a:off x="4896036" y="2990571"/>
            <a:ext cx="248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EM tensor</a:t>
            </a:r>
            <a:r>
              <a:rPr kumimoji="1" lang="ja-JP" altLang="en-US" sz="2400"/>
              <a:t>→</a:t>
            </a:r>
            <a:r>
              <a:rPr lang="ja-JP" altLang="en-US" sz="2400"/>
              <a:t>∞</a:t>
            </a:r>
            <a:r>
              <a:rPr lang="en-US" altLang="ja-JP" sz="2400" dirty="0"/>
              <a:t>. </a:t>
            </a:r>
            <a:endParaRPr kumimoji="1" lang="ja-JP" altLang="en-US" sz="2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8E0000-C18C-AB42-BBA0-04C25E1EA18B}"/>
              </a:ext>
            </a:extLst>
          </p:cNvPr>
          <p:cNvSpPr txBox="1"/>
          <p:nvPr/>
        </p:nvSpPr>
        <p:spPr>
          <a:xfrm>
            <a:off x="2015716" y="2990570"/>
            <a:ext cx="248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For J</a:t>
            </a:r>
            <a:r>
              <a:rPr kumimoji="1" lang="ja-JP" altLang="en-US" sz="2400"/>
              <a:t>≠</a:t>
            </a:r>
            <a:r>
              <a:rPr kumimoji="1" lang="en-US" altLang="ja-JP" sz="2400" dirty="0"/>
              <a:t>0</a:t>
            </a:r>
            <a:r>
              <a:rPr lang="en-US" altLang="ja-JP" sz="2400" dirty="0"/>
              <a:t>, </a:t>
            </a:r>
            <a:r>
              <a:rPr kumimoji="1" lang="en-US" altLang="ja-JP" sz="2400" dirty="0" err="1"/>
              <a:t>Φ</a:t>
            </a:r>
            <a:r>
              <a:rPr kumimoji="1" lang="ja-JP" altLang="en-US" sz="2400"/>
              <a:t>→</a:t>
            </a:r>
            <a:r>
              <a:rPr lang="ja-JP" altLang="en-US" sz="2400"/>
              <a:t>∞</a:t>
            </a:r>
            <a:r>
              <a:rPr lang="en-US" altLang="ja-JP" sz="2400" dirty="0"/>
              <a:t>. </a:t>
            </a:r>
            <a:endParaRPr kumimoji="1" lang="ja-JP" altLang="en-US" sz="2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D09FBF-ACAA-9642-AA93-8FDDB32D3C65}"/>
              </a:ext>
            </a:extLst>
          </p:cNvPr>
          <p:cNvSpPr txBox="1"/>
          <p:nvPr/>
        </p:nvSpPr>
        <p:spPr>
          <a:xfrm>
            <a:off x="2015716" y="3656617"/>
            <a:ext cx="438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Backreaction is not </a:t>
            </a:r>
            <a:r>
              <a:rPr lang="en-US" altLang="ja-JP" sz="2400" dirty="0"/>
              <a:t>neg</a:t>
            </a:r>
            <a:r>
              <a:rPr kumimoji="1" lang="en-US" altLang="ja-JP" sz="2400" dirty="0"/>
              <a:t>ligible.</a:t>
            </a:r>
            <a:endParaRPr kumimoji="1" lang="ja-JP" altLang="en-US" sz="2400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4DD656A7-D9D8-4648-B7A7-AC53A4A81DB9}"/>
              </a:ext>
            </a:extLst>
          </p:cNvPr>
          <p:cNvSpPr/>
          <p:nvPr/>
        </p:nvSpPr>
        <p:spPr>
          <a:xfrm>
            <a:off x="4319972" y="3140968"/>
            <a:ext cx="432048" cy="14401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>
            <a:extLst>
              <a:ext uri="{FF2B5EF4-FFF2-40B4-BE49-F238E27FC236}">
                <a16:creationId xmlns:a16="http://schemas.microsoft.com/office/drawing/2014/main" id="{863C5BEC-9B20-AF41-BA07-C29803951E0E}"/>
              </a:ext>
            </a:extLst>
          </p:cNvPr>
          <p:cNvSpPr/>
          <p:nvPr/>
        </p:nvSpPr>
        <p:spPr>
          <a:xfrm flipV="1">
            <a:off x="1511660" y="3789040"/>
            <a:ext cx="432048" cy="18745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B7ED35-0CD8-DB4C-ACB1-13FF4B5BC17D}"/>
              </a:ext>
            </a:extLst>
          </p:cNvPr>
          <p:cNvSpPr txBox="1"/>
          <p:nvPr/>
        </p:nvSpPr>
        <p:spPr>
          <a:xfrm>
            <a:off x="798078" y="4337572"/>
            <a:ext cx="834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We set a cut off at r=</a:t>
            </a:r>
            <a:r>
              <a:rPr kumimoji="1" lang="en-US" altLang="ja-JP" sz="2400" dirty="0" err="1"/>
              <a:t>Λ</a:t>
            </a:r>
            <a:r>
              <a:rPr lang="en-US" altLang="ja-JP" sz="2400" dirty="0"/>
              <a:t> and consider dynamics inside it.</a:t>
            </a:r>
            <a:endParaRPr kumimoji="1" lang="ja-JP" altLang="en-US" sz="2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487074-A7E9-6E49-A680-7DC63113CE68}"/>
              </a:ext>
            </a:extLst>
          </p:cNvPr>
          <p:cNvSpPr txBox="1"/>
          <p:nvPr/>
        </p:nvSpPr>
        <p:spPr>
          <a:xfrm>
            <a:off x="1366962" y="5003618"/>
            <a:ext cx="601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Outside of the cutoff, we assume that the theory is modified and regularized in some way.</a:t>
            </a:r>
            <a:endParaRPr kumimoji="1" lang="ja-JP" altLang="en-US" sz="24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B94593-3F19-3F44-98CD-FA599B4FB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74" y="6491985"/>
            <a:ext cx="1800200" cy="3034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198F664-501C-254D-8321-511014C6A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49" y="6124675"/>
            <a:ext cx="4243645" cy="3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0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Quasi normal mode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F2E4269-BF8A-4E93-6181-B400D3AD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" y="2220661"/>
            <a:ext cx="2774944" cy="236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337C21-76FA-B423-6B22-3C7E0976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878" y="2137897"/>
            <a:ext cx="5775968" cy="40206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4067AA8-2FBC-F742-9C0D-C2B8C7D62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74903"/>
            <a:ext cx="3136900" cy="2886506"/>
          </a:xfrm>
          <a:prstGeom prst="rect">
            <a:avLst/>
          </a:prstGeom>
        </p:spPr>
      </p:pic>
      <p:sp>
        <p:nvSpPr>
          <p:cNvPr id="13" name="右矢印 12">
            <a:extLst>
              <a:ext uri="{FF2B5EF4-FFF2-40B4-BE49-F238E27FC236}">
                <a16:creationId xmlns:a16="http://schemas.microsoft.com/office/drawing/2014/main" id="{BAED9728-EBEB-32F7-A3D7-8E6CB4D1208E}"/>
              </a:ext>
            </a:extLst>
          </p:cNvPr>
          <p:cNvSpPr/>
          <p:nvPr/>
        </p:nvSpPr>
        <p:spPr>
          <a:xfrm>
            <a:off x="2998478" y="2235490"/>
            <a:ext cx="144016" cy="180323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40A092B-BF09-0ED5-D094-88E756704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068597"/>
            <a:ext cx="2116212" cy="36040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C59518F-5AB5-1AF9-1BC6-D9DED89B4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342" y="3212976"/>
            <a:ext cx="926852" cy="17324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EC301A0-474F-5D0E-0F00-7CCCFB8FF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871" y="3717032"/>
            <a:ext cx="2200345" cy="36040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2BB58E6-8719-BC64-BC3A-384CB2B75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251" y="3838557"/>
            <a:ext cx="926852" cy="220679"/>
          </a:xfrm>
          <a:prstGeom prst="rect">
            <a:avLst/>
          </a:prstGeom>
        </p:spPr>
      </p:pic>
      <p:sp>
        <p:nvSpPr>
          <p:cNvPr id="26" name="左中かっこ 25">
            <a:extLst>
              <a:ext uri="{FF2B5EF4-FFF2-40B4-BE49-F238E27FC236}">
                <a16:creationId xmlns:a16="http://schemas.microsoft.com/office/drawing/2014/main" id="{3CC312B3-6ACB-6806-E368-019E4B3546CC}"/>
              </a:ext>
            </a:extLst>
          </p:cNvPr>
          <p:cNvSpPr/>
          <p:nvPr/>
        </p:nvSpPr>
        <p:spPr>
          <a:xfrm>
            <a:off x="4211960" y="3001456"/>
            <a:ext cx="288032" cy="1174177"/>
          </a:xfrm>
          <a:prstGeom prst="leftBrace">
            <a:avLst>
              <a:gd name="adj1" fmla="val 53446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3859D9-05A5-7B6F-44AD-224B5E42DD9B}"/>
              </a:ext>
            </a:extLst>
          </p:cNvPr>
          <p:cNvSpPr txBox="1"/>
          <p:nvPr/>
        </p:nvSpPr>
        <p:spPr>
          <a:xfrm>
            <a:off x="4849981" y="6091113"/>
            <a:ext cx="332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実際上の方程式を解くと、</a:t>
            </a:r>
            <a:endParaRPr kumimoji="1" lang="en-US" altLang="ja-JP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52BF27-5CDC-B400-E93B-FDCEB2C73A4C}"/>
              </a:ext>
            </a:extLst>
          </p:cNvPr>
          <p:cNvSpPr txBox="1"/>
          <p:nvPr/>
        </p:nvSpPr>
        <p:spPr>
          <a:xfrm>
            <a:off x="5029753" y="4351912"/>
            <a:ext cx="317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rgbClr val="0000FF"/>
                </a:solidFill>
              </a:rPr>
              <a:t>ω</a:t>
            </a:r>
            <a:r>
              <a:rPr lang="ja-JP" altLang="en-US" sz="2400">
                <a:solidFill>
                  <a:srgbClr val="0000FF"/>
                </a:solidFill>
              </a:rPr>
              <a:t>に関する固有値問題</a:t>
            </a:r>
            <a:endParaRPr kumimoji="1" lang="ja-JP" altLang="en-US" sz="2400">
              <a:solidFill>
                <a:srgbClr val="0000FF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BBA1A34-D02F-88FA-C1CD-75E389E05F6A}"/>
              </a:ext>
            </a:extLst>
          </p:cNvPr>
          <p:cNvSpPr txBox="1"/>
          <p:nvPr/>
        </p:nvSpPr>
        <p:spPr>
          <a:xfrm>
            <a:off x="4189946" y="499729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一般には</a:t>
            </a:r>
            <a:r>
              <a:rPr kumimoji="1" lang="en-US" altLang="ja-JP" dirty="0" err="1"/>
              <a:t>ω</a:t>
            </a:r>
            <a:r>
              <a:rPr kumimoji="1" lang="ja-JP" altLang="en-US"/>
              <a:t>は複素数</a:t>
            </a:r>
            <a:r>
              <a:rPr kumimoji="1" lang="en-US" altLang="ja-JP" dirty="0"/>
              <a:t>.</a:t>
            </a:r>
            <a:endParaRPr kumimoji="1" lang="ja-JP" altLang="en-US"/>
          </a:p>
        </p:txBody>
      </p:sp>
      <p:sp>
        <p:nvSpPr>
          <p:cNvPr id="30" name="右矢印 29">
            <a:extLst>
              <a:ext uri="{FF2B5EF4-FFF2-40B4-BE49-F238E27FC236}">
                <a16:creationId xmlns:a16="http://schemas.microsoft.com/office/drawing/2014/main" id="{50C43A47-F1A8-AAA6-654D-A5C370A4404C}"/>
              </a:ext>
            </a:extLst>
          </p:cNvPr>
          <p:cNvSpPr/>
          <p:nvPr/>
        </p:nvSpPr>
        <p:spPr>
          <a:xfrm>
            <a:off x="6516216" y="5085184"/>
            <a:ext cx="144016" cy="216024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5AEDF3A-C7CD-787B-1FE4-A7F8429B958A}"/>
              </a:ext>
            </a:extLst>
          </p:cNvPr>
          <p:cNvSpPr txBox="1"/>
          <p:nvPr/>
        </p:nvSpPr>
        <p:spPr>
          <a:xfrm>
            <a:off x="6758193" y="4941168"/>
            <a:ext cx="221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quasi normal mode (QNM)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742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1F33A4-346E-114E-9F85-759E6EFD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ja-JP" dirty="0"/>
              <a:t>Future prospect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B6C6F7-3E78-CF40-A910-2E5EF620ACC5}"/>
              </a:ext>
            </a:extLst>
          </p:cNvPr>
          <p:cNvSpPr txBox="1"/>
          <p:nvPr/>
        </p:nvSpPr>
        <p:spPr>
          <a:xfrm>
            <a:off x="323528" y="19888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場の理論の外場をうまく選べば、重力系を操作出来る。</a:t>
            </a:r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C0A0F1-600B-7B72-0CDC-6A8C37481D1A}"/>
              </a:ext>
            </a:extLst>
          </p:cNvPr>
          <p:cNvSpPr txBox="1"/>
          <p:nvPr/>
        </p:nvSpPr>
        <p:spPr>
          <a:xfrm>
            <a:off x="323528" y="2357909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何を作れば面白いだろうか？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013681-85BE-4FE7-0826-2ADEC3D91B2B}"/>
              </a:ext>
            </a:extLst>
          </p:cNvPr>
          <p:cNvSpPr txBox="1"/>
          <p:nvPr/>
        </p:nvSpPr>
        <p:spPr>
          <a:xfrm>
            <a:off x="971600" y="2780928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FF"/>
                </a:solidFill>
              </a:rPr>
              <a:t>●</a:t>
            </a:r>
            <a:r>
              <a:rPr kumimoji="1" lang="en-US" altLang="ja-JP" sz="2400" dirty="0">
                <a:solidFill>
                  <a:srgbClr val="0000FF"/>
                </a:solidFill>
              </a:rPr>
              <a:t>null</a:t>
            </a:r>
            <a:r>
              <a:rPr kumimoji="1" lang="ja-JP" altLang="en-US" sz="2400">
                <a:solidFill>
                  <a:srgbClr val="0000FF"/>
                </a:solidFill>
              </a:rPr>
              <a:t>測地線</a:t>
            </a:r>
            <a:r>
              <a:rPr kumimoji="1" lang="en-US" altLang="ja-JP" sz="2400" dirty="0">
                <a:solidFill>
                  <a:srgbClr val="0000FF"/>
                </a:solidFill>
              </a:rPr>
              <a:t> </a:t>
            </a:r>
          </a:p>
          <a:p>
            <a:r>
              <a:rPr kumimoji="1" lang="ja-JP" altLang="en-US" sz="2400"/>
              <a:t>外場を与えてから</a:t>
            </a:r>
            <a:r>
              <a:rPr kumimoji="1" lang="en-US" altLang="ja-JP" sz="2400" dirty="0"/>
              <a:t>,</a:t>
            </a:r>
            <a:r>
              <a:rPr kumimoji="1" lang="ja-JP" altLang="en-US" sz="2400"/>
              <a:t>その応答が現れるまでに時間差があるはず。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CA31F2-2072-88DB-5469-CC75B03D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708920"/>
            <a:ext cx="1269865" cy="14141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19137F-A04F-D6CC-EB28-07B44D66E75C}"/>
              </a:ext>
            </a:extLst>
          </p:cNvPr>
          <p:cNvSpPr txBox="1"/>
          <p:nvPr/>
        </p:nvSpPr>
        <p:spPr>
          <a:xfrm>
            <a:off x="899592" y="436510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FF"/>
                </a:solidFill>
              </a:rPr>
              <a:t>●非円軌道</a:t>
            </a:r>
            <a:r>
              <a:rPr kumimoji="1" lang="en-US" altLang="ja-JP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altLang="ja-JP" sz="2400" dirty="0"/>
              <a:t>“</a:t>
            </a:r>
            <a:r>
              <a:rPr lang="ja-JP" altLang="en-US" sz="2400"/>
              <a:t>楕円</a:t>
            </a:r>
            <a:r>
              <a:rPr lang="en-US" altLang="ja-JP" sz="2400" dirty="0"/>
              <a:t>”</a:t>
            </a:r>
            <a:r>
              <a:rPr lang="ja-JP" altLang="en-US" sz="2400"/>
              <a:t>軌道・ブラックホールへ落下する軌道など。</a:t>
            </a:r>
            <a:endParaRPr lang="en-US" altLang="ja-JP" sz="2400" dirty="0"/>
          </a:p>
          <a:p>
            <a:r>
              <a:rPr kumimoji="1" lang="ja-JP" altLang="en-US" sz="2400"/>
              <a:t>角運動量</a:t>
            </a:r>
            <a:r>
              <a:rPr kumimoji="1" lang="en-US" altLang="ja-JP" sz="2400" dirty="0"/>
              <a:t>=0</a:t>
            </a:r>
            <a:r>
              <a:rPr kumimoji="1" lang="ja-JP" altLang="en-US" sz="2400"/>
              <a:t>の軌道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→</a:t>
            </a:r>
            <a:r>
              <a:rPr kumimoji="1" lang="en-US" altLang="ja-JP" sz="2400" dirty="0"/>
              <a:t> BH</a:t>
            </a:r>
            <a:r>
              <a:rPr kumimoji="1" lang="ja-JP" altLang="en-US" sz="2400"/>
              <a:t>があるかないかの判定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582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1F33A4-346E-114E-9F85-759E6EFD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ja-JP" dirty="0"/>
              <a:t>Future prospect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D3AB95-DBF0-B6D3-BA17-AD34C2D5451D}"/>
              </a:ext>
            </a:extLst>
          </p:cNvPr>
          <p:cNvSpPr txBox="1"/>
          <p:nvPr/>
        </p:nvSpPr>
        <p:spPr>
          <a:xfrm>
            <a:off x="2915816" y="3337967"/>
            <a:ext cx="1871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400" dirty="0" err="1">
                <a:solidFill>
                  <a:srgbClr val="008000"/>
                </a:solidFill>
              </a:rPr>
              <a:t>Kirscha&amp;Vaman</a:t>
            </a:r>
            <a:r>
              <a:rPr lang="en" altLang="ja-JP" sz="1400" dirty="0">
                <a:solidFill>
                  <a:srgbClr val="008000"/>
                </a:solidFill>
              </a:rPr>
              <a:t>, 05</a:t>
            </a:r>
            <a:endParaRPr kumimoji="1" lang="ja-JP" altLang="en-US" sz="1400">
              <a:solidFill>
                <a:srgbClr val="008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4C4D39-DA1F-257A-0E3D-995287F3403E}"/>
              </a:ext>
            </a:extLst>
          </p:cNvPr>
          <p:cNvSpPr txBox="1"/>
          <p:nvPr/>
        </p:nvSpPr>
        <p:spPr>
          <a:xfrm>
            <a:off x="899592" y="2132856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FF"/>
                </a:solidFill>
              </a:rPr>
              <a:t>●</a:t>
            </a:r>
            <a:r>
              <a:rPr lang="en-US" altLang="ja-JP" sz="2400" dirty="0">
                <a:solidFill>
                  <a:srgbClr val="0000FF"/>
                </a:solidFill>
              </a:rPr>
              <a:t>D-brane</a:t>
            </a:r>
            <a:r>
              <a:rPr kumimoji="1" lang="en-US" altLang="ja-JP" sz="2400" dirty="0">
                <a:solidFill>
                  <a:srgbClr val="0000FF"/>
                </a:solidFill>
              </a:rPr>
              <a:t> </a:t>
            </a:r>
          </a:p>
          <a:p>
            <a:r>
              <a:rPr kumimoji="1" lang="en-US" altLang="ja-JP" sz="2400" dirty="0"/>
              <a:t>D3-D7</a:t>
            </a:r>
            <a:r>
              <a:rPr lang="ja-JP" altLang="en-US" sz="2400"/>
              <a:t>解は重力解として存在する。</a:t>
            </a:r>
            <a:r>
              <a:rPr lang="en-US" altLang="ja-JP" sz="2400" dirty="0"/>
              <a:t>pure </a:t>
            </a:r>
            <a:r>
              <a:rPr lang="en-US" altLang="ja-JP" sz="2400" dirty="0" err="1"/>
              <a:t>AdS</a:t>
            </a:r>
            <a:r>
              <a:rPr lang="ja-JP" altLang="en-US" sz="2400"/>
              <a:t>に外場をかけて、</a:t>
            </a:r>
            <a:r>
              <a:rPr lang="en-US" altLang="ja-JP" sz="2400" dirty="0"/>
              <a:t>D3/D7</a:t>
            </a:r>
            <a:r>
              <a:rPr lang="ja-JP" altLang="en-US" sz="2400"/>
              <a:t>系を作れるか？</a:t>
            </a:r>
            <a:endParaRPr lang="en-US" altLang="ja-JP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FEE9FC-043D-3678-B928-9392D06046C1}"/>
              </a:ext>
            </a:extLst>
          </p:cNvPr>
          <p:cNvSpPr txBox="1"/>
          <p:nvPr/>
        </p:nvSpPr>
        <p:spPr>
          <a:xfrm>
            <a:off x="2123728" y="37890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SYM</a:t>
            </a:r>
            <a:r>
              <a:rPr kumimoji="1" lang="ja-JP" altLang="en-US"/>
              <a:t>に外場をかけると</a:t>
            </a:r>
            <a:r>
              <a:rPr kumimoji="1" lang="en-US" altLang="ja-JP" dirty="0"/>
              <a:t>QCD</a:t>
            </a:r>
            <a:r>
              <a:rPr kumimoji="1" lang="ja-JP" altLang="en-US"/>
              <a:t>になる</a:t>
            </a:r>
            <a:r>
              <a:rPr kumimoji="1" lang="en-US" altLang="ja-JP" dirty="0"/>
              <a:t>?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39B9DCE-9192-34AB-AEB7-364F2302E606}"/>
              </a:ext>
            </a:extLst>
          </p:cNvPr>
          <p:cNvSpPr txBox="1"/>
          <p:nvPr/>
        </p:nvSpPr>
        <p:spPr>
          <a:xfrm>
            <a:off x="891763" y="4365104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FF"/>
                </a:solidFill>
              </a:rPr>
              <a:t>●宇宙論</a:t>
            </a:r>
            <a:r>
              <a:rPr kumimoji="1" lang="en-US" altLang="ja-JP" sz="2400" dirty="0">
                <a:solidFill>
                  <a:srgbClr val="0000FF"/>
                </a:solidFill>
              </a:rPr>
              <a:t> </a:t>
            </a:r>
          </a:p>
          <a:p>
            <a:r>
              <a:rPr lang="ja-JP" altLang="en-US" sz="2400"/>
              <a:t>膨張宇宙を</a:t>
            </a:r>
            <a:r>
              <a:rPr lang="en-US" altLang="ja-JP" sz="2400" dirty="0" err="1"/>
              <a:t>AdS</a:t>
            </a:r>
            <a:r>
              <a:rPr lang="ja-JP" altLang="en-US" sz="2400"/>
              <a:t>内部に作れるか？</a:t>
            </a:r>
            <a:endParaRPr lang="en-US" altLang="ja-JP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ABF043-36CC-F4E3-A877-A09BFB325648}"/>
              </a:ext>
            </a:extLst>
          </p:cNvPr>
          <p:cNvSpPr txBox="1"/>
          <p:nvPr/>
        </p:nvSpPr>
        <p:spPr>
          <a:xfrm>
            <a:off x="891763" y="541604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FF"/>
                </a:solidFill>
              </a:rPr>
              <a:t>●天文学</a:t>
            </a:r>
            <a:r>
              <a:rPr lang="en-US" altLang="ja-JP" sz="24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3165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742BC-47D3-4D4E-90B2-35E6D01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”Gravity-like” phenomena in matter?</a:t>
            </a:r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B0296-6C05-644E-9776-94C7E63B1E39}"/>
              </a:ext>
            </a:extLst>
          </p:cNvPr>
          <p:cNvSpPr txBox="1"/>
          <p:nvPr/>
        </p:nvSpPr>
        <p:spPr>
          <a:xfrm>
            <a:off x="519039" y="22768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/>
              <a:t>本当に、重力双対を持つ物質があったら</a:t>
            </a:r>
            <a:r>
              <a:rPr kumimoji="1" lang="en-US" altLang="ja-JP" sz="3600" dirty="0"/>
              <a:t>?</a:t>
            </a:r>
            <a:endParaRPr kumimoji="1" lang="ja-JP" altLang="en-US" sz="3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56FE7F-C4E2-EF4C-A99F-30B463783C58}"/>
              </a:ext>
            </a:extLst>
          </p:cNvPr>
          <p:cNvSpPr txBox="1"/>
          <p:nvPr/>
        </p:nvSpPr>
        <p:spPr>
          <a:xfrm>
            <a:off x="1117846" y="3523675"/>
            <a:ext cx="722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/>
              <a:t>その物質を使って重力特有の現象を観測できるはず。</a:t>
            </a:r>
            <a:endParaRPr kumimoji="1" lang="ja-JP" altLang="en-US" sz="3600"/>
          </a:p>
        </p:txBody>
      </p:sp>
      <p:sp>
        <p:nvSpPr>
          <p:cNvPr id="12" name="下矢印 11">
            <a:extLst>
              <a:ext uri="{FF2B5EF4-FFF2-40B4-BE49-F238E27FC236}">
                <a16:creationId xmlns:a16="http://schemas.microsoft.com/office/drawing/2014/main" id="{FA2AAD43-E53C-4941-821B-2C1EED9CF0B9}"/>
              </a:ext>
            </a:extLst>
          </p:cNvPr>
          <p:cNvSpPr/>
          <p:nvPr/>
        </p:nvSpPr>
        <p:spPr>
          <a:xfrm>
            <a:off x="4139952" y="2975848"/>
            <a:ext cx="720080" cy="360040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321B4FB-554E-B94B-9F41-1502AE7779BE}"/>
              </a:ext>
            </a:extLst>
          </p:cNvPr>
          <p:cNvSpPr txBox="1"/>
          <p:nvPr/>
        </p:nvSpPr>
        <p:spPr>
          <a:xfrm>
            <a:off x="2771800" y="5517232"/>
            <a:ext cx="475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/>
              <a:t>重力特有な現象？</a:t>
            </a:r>
          </a:p>
        </p:txBody>
      </p:sp>
    </p:spTree>
    <p:extLst>
      <p:ext uri="{BB962C8B-B14F-4D97-AF65-F5344CB8AC3E}">
        <p14:creationId xmlns:p14="http://schemas.microsoft.com/office/powerpoint/2010/main" val="2063876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重力レンズ効果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53BC73E-1E1B-BC9D-35EF-E666DAEC8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8" y="4725144"/>
            <a:ext cx="1553330" cy="1537479"/>
          </a:xfrm>
          <a:prstGeom prst="rect">
            <a:avLst/>
          </a:prstGeom>
        </p:spPr>
      </p:pic>
      <p:sp>
        <p:nvSpPr>
          <p:cNvPr id="25" name="円/楕円 24">
            <a:extLst>
              <a:ext uri="{FF2B5EF4-FFF2-40B4-BE49-F238E27FC236}">
                <a16:creationId xmlns:a16="http://schemas.microsoft.com/office/drawing/2014/main" id="{7264D63B-2B6D-33DD-9104-7B133634CDF6}"/>
              </a:ext>
            </a:extLst>
          </p:cNvPr>
          <p:cNvSpPr/>
          <p:nvPr/>
        </p:nvSpPr>
        <p:spPr>
          <a:xfrm>
            <a:off x="3847117" y="2475473"/>
            <a:ext cx="504056" cy="504056"/>
          </a:xfrm>
          <a:prstGeom prst="ellipse">
            <a:avLst/>
          </a:prstGeom>
          <a:gradFill flip="none" rotWithShape="1">
            <a:gsLst>
              <a:gs pos="30000">
                <a:schemeClr val="tx2"/>
              </a:gs>
              <a:gs pos="100000">
                <a:srgbClr val="FFFFFF"/>
              </a:gs>
            </a:gsLst>
            <a:lin ang="19260000" scaled="0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7" name="図形グループ 5">
            <a:extLst>
              <a:ext uri="{FF2B5EF4-FFF2-40B4-BE49-F238E27FC236}">
                <a16:creationId xmlns:a16="http://schemas.microsoft.com/office/drawing/2014/main" id="{5DC26866-162E-2C77-328E-569C4E354DB4}"/>
              </a:ext>
            </a:extLst>
          </p:cNvPr>
          <p:cNvGrpSpPr/>
          <p:nvPr/>
        </p:nvGrpSpPr>
        <p:grpSpPr>
          <a:xfrm>
            <a:off x="5863341" y="2547481"/>
            <a:ext cx="368424" cy="358211"/>
            <a:chOff x="4139952" y="3356992"/>
            <a:chExt cx="224408" cy="430219"/>
          </a:xfrm>
        </p:grpSpPr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1027277E-E105-08E3-B664-FF004DA3E0BB}"/>
                </a:ext>
              </a:extLst>
            </p:cNvPr>
            <p:cNvCxnSpPr/>
            <p:nvPr/>
          </p:nvCxnSpPr>
          <p:spPr>
            <a:xfrm>
              <a:off x="4139952" y="3356992"/>
              <a:ext cx="216024" cy="2160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203D355A-88E1-C7E0-9452-E30B53C53DE9}"/>
                </a:ext>
              </a:extLst>
            </p:cNvPr>
            <p:cNvCxnSpPr/>
            <p:nvPr/>
          </p:nvCxnSpPr>
          <p:spPr>
            <a:xfrm flipV="1">
              <a:off x="4139952" y="3573016"/>
              <a:ext cx="224408" cy="21419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A5659B23-6A56-E1CE-327F-7EB05650C646}"/>
                </a:ext>
              </a:extLst>
            </p:cNvPr>
            <p:cNvSpPr/>
            <p:nvPr/>
          </p:nvSpPr>
          <p:spPr>
            <a:xfrm>
              <a:off x="4159723" y="3448845"/>
              <a:ext cx="66059" cy="262769"/>
            </a:xfrm>
            <a:custGeom>
              <a:avLst/>
              <a:gdLst>
                <a:gd name="connsiteX0" fmla="*/ 66059 w 66059"/>
                <a:gd name="connsiteY0" fmla="*/ 0 h 262769"/>
                <a:gd name="connsiteX1" fmla="*/ 373 w 66059"/>
                <a:gd name="connsiteY1" fmla="*/ 98538 h 262769"/>
                <a:gd name="connsiteX2" fmla="*/ 44163 w 66059"/>
                <a:gd name="connsiteY2" fmla="*/ 262769 h 26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59" h="262769">
                  <a:moveTo>
                    <a:pt x="66059" y="0"/>
                  </a:moveTo>
                  <a:cubicBezTo>
                    <a:pt x="35040" y="27371"/>
                    <a:pt x="4022" y="54743"/>
                    <a:pt x="373" y="98538"/>
                  </a:cubicBezTo>
                  <a:cubicBezTo>
                    <a:pt x="-3276" y="142333"/>
                    <a:pt x="20443" y="202551"/>
                    <a:pt x="44163" y="262769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太陽 30">
            <a:extLst>
              <a:ext uri="{FF2B5EF4-FFF2-40B4-BE49-F238E27FC236}">
                <a16:creationId xmlns:a16="http://schemas.microsoft.com/office/drawing/2014/main" id="{DB7677B3-911A-1707-2371-81419A822AF8}"/>
              </a:ext>
            </a:extLst>
          </p:cNvPr>
          <p:cNvSpPr/>
          <p:nvPr/>
        </p:nvSpPr>
        <p:spPr>
          <a:xfrm>
            <a:off x="2190933" y="2619489"/>
            <a:ext cx="216024" cy="216024"/>
          </a:xfrm>
          <a:prstGeom prst="sun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18141CC9-A3F4-156C-67FB-9B4F4937370E}"/>
              </a:ext>
            </a:extLst>
          </p:cNvPr>
          <p:cNvSpPr/>
          <p:nvPr/>
        </p:nvSpPr>
        <p:spPr>
          <a:xfrm>
            <a:off x="2420803" y="2017575"/>
            <a:ext cx="3303325" cy="638439"/>
          </a:xfrm>
          <a:custGeom>
            <a:avLst/>
            <a:gdLst>
              <a:gd name="connsiteX0" fmla="*/ 0 w 3303325"/>
              <a:gd name="connsiteY0" fmla="*/ 638439 h 638439"/>
              <a:gd name="connsiteX1" fmla="*/ 48578 w 3303325"/>
              <a:gd name="connsiteY1" fmla="*/ 624560 h 638439"/>
              <a:gd name="connsiteX2" fmla="*/ 1505927 w 3303325"/>
              <a:gd name="connsiteY2" fmla="*/ 1 h 638439"/>
              <a:gd name="connsiteX3" fmla="*/ 3303325 w 3303325"/>
              <a:gd name="connsiteY3" fmla="*/ 631500 h 6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325" h="638439">
                <a:moveTo>
                  <a:pt x="0" y="638439"/>
                </a:moveTo>
                <a:lnTo>
                  <a:pt x="48578" y="624560"/>
                </a:lnTo>
                <a:cubicBezTo>
                  <a:pt x="299566" y="518154"/>
                  <a:pt x="963469" y="-1156"/>
                  <a:pt x="1505927" y="1"/>
                </a:cubicBezTo>
                <a:cubicBezTo>
                  <a:pt x="2048385" y="1158"/>
                  <a:pt x="3303325" y="631500"/>
                  <a:pt x="3303325" y="631500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1DC5ED7C-7D11-8A67-5223-FEB0921F0E70}"/>
              </a:ext>
            </a:extLst>
          </p:cNvPr>
          <p:cNvSpPr/>
          <p:nvPr/>
        </p:nvSpPr>
        <p:spPr>
          <a:xfrm>
            <a:off x="2469381" y="2252151"/>
            <a:ext cx="3122892" cy="1045425"/>
          </a:xfrm>
          <a:custGeom>
            <a:avLst/>
            <a:gdLst>
              <a:gd name="connsiteX0" fmla="*/ 0 w 3122892"/>
              <a:gd name="connsiteY0" fmla="*/ 459379 h 1045425"/>
              <a:gd name="connsiteX1" fmla="*/ 1603084 w 3122892"/>
              <a:gd name="connsiteY1" fmla="*/ 29128 h 1045425"/>
              <a:gd name="connsiteX2" fmla="*/ 2172145 w 3122892"/>
              <a:gd name="connsiteY2" fmla="*/ 389984 h 1045425"/>
              <a:gd name="connsiteX3" fmla="*/ 1873735 w 3122892"/>
              <a:gd name="connsiteY3" fmla="*/ 1021482 h 1045425"/>
              <a:gd name="connsiteX4" fmla="*/ 1124241 w 3122892"/>
              <a:gd name="connsiteY4" fmla="*/ 841054 h 1045425"/>
              <a:gd name="connsiteX5" fmla="*/ 1221398 w 3122892"/>
              <a:gd name="connsiteY5" fmla="*/ 167919 h 1045425"/>
              <a:gd name="connsiteX6" fmla="*/ 1721060 w 3122892"/>
              <a:gd name="connsiteY6" fmla="*/ 15249 h 1045425"/>
              <a:gd name="connsiteX7" fmla="*/ 3122892 w 3122892"/>
              <a:gd name="connsiteY7" fmla="*/ 445500 h 104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2892" h="1045425">
                <a:moveTo>
                  <a:pt x="0" y="459379"/>
                </a:moveTo>
                <a:cubicBezTo>
                  <a:pt x="620530" y="250036"/>
                  <a:pt x="1241060" y="40694"/>
                  <a:pt x="1603084" y="29128"/>
                </a:cubicBezTo>
                <a:cubicBezTo>
                  <a:pt x="1965108" y="17562"/>
                  <a:pt x="2127037" y="224592"/>
                  <a:pt x="2172145" y="389984"/>
                </a:cubicBezTo>
                <a:cubicBezTo>
                  <a:pt x="2217253" y="555376"/>
                  <a:pt x="2048386" y="946304"/>
                  <a:pt x="1873735" y="1021482"/>
                </a:cubicBezTo>
                <a:cubicBezTo>
                  <a:pt x="1699084" y="1096660"/>
                  <a:pt x="1232964" y="983314"/>
                  <a:pt x="1124241" y="841054"/>
                </a:cubicBezTo>
                <a:cubicBezTo>
                  <a:pt x="1015518" y="698794"/>
                  <a:pt x="1121928" y="305553"/>
                  <a:pt x="1221398" y="167919"/>
                </a:cubicBezTo>
                <a:cubicBezTo>
                  <a:pt x="1320868" y="30285"/>
                  <a:pt x="1404144" y="-31015"/>
                  <a:pt x="1721060" y="15249"/>
                </a:cubicBezTo>
                <a:cubicBezTo>
                  <a:pt x="2037976" y="61513"/>
                  <a:pt x="3122892" y="445500"/>
                  <a:pt x="3122892" y="445500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E1A903-1196-617D-3211-511A33BE4906}"/>
              </a:ext>
            </a:extLst>
          </p:cNvPr>
          <p:cNvSpPr txBox="1"/>
          <p:nvPr/>
        </p:nvSpPr>
        <p:spPr>
          <a:xfrm>
            <a:off x="1646681" y="357301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重力は光を曲げる。</a:t>
            </a:r>
            <a:endParaRPr lang="en-US" altLang="ja-JP" sz="2400" dirty="0"/>
          </a:p>
        </p:txBody>
      </p:sp>
      <p:sp>
        <p:nvSpPr>
          <p:cNvPr id="12" name="右矢印 11">
            <a:extLst>
              <a:ext uri="{FF2B5EF4-FFF2-40B4-BE49-F238E27FC236}">
                <a16:creationId xmlns:a16="http://schemas.microsoft.com/office/drawing/2014/main" id="{56D1EBC1-9BDA-BCDE-FA97-8185B3773D91}"/>
              </a:ext>
            </a:extLst>
          </p:cNvPr>
          <p:cNvSpPr/>
          <p:nvPr/>
        </p:nvSpPr>
        <p:spPr>
          <a:xfrm>
            <a:off x="4454993" y="3695836"/>
            <a:ext cx="648072" cy="216024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7EAED4-B092-64DE-2514-1CD55D7B7C24}"/>
              </a:ext>
            </a:extLst>
          </p:cNvPr>
          <p:cNvSpPr txBox="1"/>
          <p:nvPr/>
        </p:nvSpPr>
        <p:spPr>
          <a:xfrm>
            <a:off x="5323892" y="3581762"/>
            <a:ext cx="19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重力レンズ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695DE9-F920-4294-1A40-84AA1672F435}"/>
              </a:ext>
            </a:extLst>
          </p:cNvPr>
          <p:cNvSpPr txBox="1"/>
          <p:nvPr/>
        </p:nvSpPr>
        <p:spPr>
          <a:xfrm>
            <a:off x="2483768" y="501322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ブラックホール存在の状況証拠のひとつ。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154AC29-77EE-5BD8-3DC8-A6B66A720173}"/>
              </a:ext>
            </a:extLst>
          </p:cNvPr>
          <p:cNvSpPr txBox="1"/>
          <p:nvPr/>
        </p:nvSpPr>
        <p:spPr>
          <a:xfrm>
            <a:off x="987023" y="6273965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8000"/>
                </a:solidFill>
              </a:rPr>
              <a:t>Taken from </a:t>
            </a:r>
            <a:r>
              <a:rPr lang="en-US" altLang="ja-JP" sz="1000" dirty="0" err="1">
                <a:solidFill>
                  <a:srgbClr val="008000"/>
                </a:solidFill>
              </a:rPr>
              <a:t>Astrophys</a:t>
            </a:r>
            <a:r>
              <a:rPr lang="en-US" altLang="ja-JP" sz="1000" dirty="0">
                <a:solidFill>
                  <a:srgbClr val="008000"/>
                </a:solidFill>
              </a:rPr>
              <a:t>. J. </a:t>
            </a:r>
            <a:r>
              <a:rPr lang="en-US" altLang="ja-JP" sz="1000" dirty="0" err="1">
                <a:solidFill>
                  <a:srgbClr val="008000"/>
                </a:solidFill>
              </a:rPr>
              <a:t>Lett</a:t>
            </a:r>
            <a:r>
              <a:rPr lang="en-US" altLang="ja-JP" sz="1000" dirty="0">
                <a:solidFill>
                  <a:srgbClr val="008000"/>
                </a:solidFill>
              </a:rPr>
              <a:t>. </a:t>
            </a:r>
            <a:r>
              <a:rPr lang="en-US" altLang="ja-JP" sz="1000" dirty="0" err="1">
                <a:solidFill>
                  <a:srgbClr val="008000"/>
                </a:solidFill>
              </a:rPr>
              <a:t>875:L1</a:t>
            </a:r>
            <a:endParaRPr kumimoji="1" lang="ja-JP" alt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07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742BC-47D3-4D4E-90B2-35E6D01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重力レンズ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en-US" altLang="ja-JP" dirty="0"/>
              <a:t>in </a:t>
            </a:r>
            <a:r>
              <a:rPr lang="en-US" altLang="ja-JP" dirty="0" err="1"/>
              <a:t>AdS</a:t>
            </a:r>
            <a:r>
              <a:rPr lang="en-US" altLang="ja-JP" dirty="0"/>
              <a:t>/CFT</a:t>
            </a:r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C0A50F-A8B0-4843-BD2A-9D320F14C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12" y="1844824"/>
            <a:ext cx="4332317" cy="25922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4190AE-11C0-7A4C-989A-3EE436A87411}"/>
              </a:ext>
            </a:extLst>
          </p:cNvPr>
          <p:cNvSpPr txBox="1"/>
          <p:nvPr/>
        </p:nvSpPr>
        <p:spPr>
          <a:xfrm>
            <a:off x="5537384" y="94017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 sz="1600" dirty="0">
                <a:solidFill>
                  <a:srgbClr val="008000"/>
                </a:solidFill>
              </a:rPr>
              <a:t>K.Hashimoto, S. Kinoshita, KM, 18,  </a:t>
            </a:r>
          </a:p>
          <a:p>
            <a:r>
              <a:rPr lang="is-IS" altLang="ja-JP" sz="1600" dirty="0">
                <a:solidFill>
                  <a:srgbClr val="008000"/>
                </a:solidFill>
              </a:rPr>
              <a:t>K.Hashimoto, S. Kinoshita, KM, 19, </a:t>
            </a:r>
          </a:p>
          <a:p>
            <a:r>
              <a:rPr lang="en-US" altLang="ja-JP" sz="1600" dirty="0" err="1">
                <a:solidFill>
                  <a:srgbClr val="008000"/>
                </a:solidFill>
              </a:rPr>
              <a:t>Y.Kaku</a:t>
            </a:r>
            <a:r>
              <a:rPr lang="en-US" altLang="ja-JP" sz="1600" dirty="0">
                <a:solidFill>
                  <a:srgbClr val="008000"/>
                </a:solidFill>
              </a:rPr>
              <a:t>, KM, </a:t>
            </a:r>
            <a:r>
              <a:rPr lang="en-US" altLang="ja-JP" sz="1600" dirty="0" err="1">
                <a:solidFill>
                  <a:srgbClr val="008000"/>
                </a:solidFill>
              </a:rPr>
              <a:t>J.Tsujimura</a:t>
            </a:r>
            <a:r>
              <a:rPr lang="en-US" altLang="ja-JP" sz="1600" dirty="0">
                <a:solidFill>
                  <a:srgbClr val="008000"/>
                </a:solidFill>
              </a:rPr>
              <a:t>, 21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pic>
        <p:nvPicPr>
          <p:cNvPr id="6" name="図 5" descr="rh=0.3_omega=80_sigma=0p01_dlens=0p5_vary_angle.gif">
            <a:extLst>
              <a:ext uri="{FF2B5EF4-FFF2-40B4-BE49-F238E27FC236}">
                <a16:creationId xmlns:a16="http://schemas.microsoft.com/office/drawing/2014/main" id="{58CF1364-A3F5-6946-9622-D727148F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295" y="2221386"/>
            <a:ext cx="3906089" cy="292956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9B2791-81E0-834A-B304-DA8116317846}"/>
              </a:ext>
            </a:extLst>
          </p:cNvPr>
          <p:cNvSpPr txBox="1"/>
          <p:nvPr/>
        </p:nvSpPr>
        <p:spPr>
          <a:xfrm>
            <a:off x="5724128" y="1916832"/>
            <a:ext cx="24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AdS</a:t>
            </a:r>
            <a:r>
              <a:rPr kumimoji="1" lang="en-US" altLang="ja-JP" dirty="0"/>
              <a:t> black hole</a:t>
            </a:r>
            <a:r>
              <a:rPr kumimoji="1" lang="ja-JP" altLang="en-US"/>
              <a:t>の像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DA7CF7-D2B2-A544-A7B4-31EBAA6C39C0}"/>
              </a:ext>
            </a:extLst>
          </p:cNvPr>
          <p:cNvSpPr txBox="1"/>
          <p:nvPr/>
        </p:nvSpPr>
        <p:spPr>
          <a:xfrm>
            <a:off x="1223628" y="501317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/>
              <a:t>AdS</a:t>
            </a:r>
            <a:r>
              <a:rPr kumimoji="1" lang="ja-JP" altLang="en-US" sz="2800"/>
              <a:t>時空中の</a:t>
            </a:r>
            <a:r>
              <a:rPr kumimoji="1" lang="en-US" altLang="ja-JP" sz="2800" dirty="0"/>
              <a:t>“</a:t>
            </a:r>
            <a:r>
              <a:rPr kumimoji="1" lang="ja-JP" altLang="en-US" sz="2800"/>
              <a:t>光</a:t>
            </a:r>
            <a:r>
              <a:rPr kumimoji="1" lang="en-US" altLang="ja-JP" sz="2800" dirty="0"/>
              <a:t>”</a:t>
            </a:r>
            <a:r>
              <a:rPr kumimoji="1" lang="ja-JP" altLang="en-US" sz="2800"/>
              <a:t>を使って、</a:t>
            </a:r>
            <a:endParaRPr kumimoji="1" lang="en-US" altLang="ja-JP" sz="2800" dirty="0"/>
          </a:p>
          <a:p>
            <a:r>
              <a:rPr kumimoji="1" lang="en-US" altLang="ja-JP" sz="2800" dirty="0" err="1"/>
              <a:t>AdS</a:t>
            </a:r>
            <a:r>
              <a:rPr kumimoji="1" lang="en-US" altLang="ja-JP" sz="2800" dirty="0"/>
              <a:t> black hole</a:t>
            </a:r>
            <a:r>
              <a:rPr kumimoji="1" lang="ja-JP" altLang="en-US" sz="2800"/>
              <a:t>の姿を見ることが出来る。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7D4CA8-5582-654C-BD91-A36BBEA9EDE6}"/>
              </a:ext>
            </a:extLst>
          </p:cNvPr>
          <p:cNvSpPr txBox="1"/>
          <p:nvPr/>
        </p:nvSpPr>
        <p:spPr>
          <a:xfrm>
            <a:off x="3386192" y="6114967"/>
            <a:ext cx="467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時間的測地線も考えられる</a:t>
            </a:r>
            <a:r>
              <a:rPr kumimoji="1" lang="en-US" altLang="ja-JP" sz="2800" dirty="0"/>
              <a:t>?</a:t>
            </a:r>
            <a:endParaRPr kumimoji="1" lang="ja-JP" altLang="en-US" sz="2800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C1B658D9-6F12-5A43-8B7A-D7A5C69ED9B5}"/>
              </a:ext>
            </a:extLst>
          </p:cNvPr>
          <p:cNvSpPr/>
          <p:nvPr/>
        </p:nvSpPr>
        <p:spPr>
          <a:xfrm>
            <a:off x="2843808" y="6263734"/>
            <a:ext cx="432048" cy="26161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384C4D2-3EEA-9DB9-61A0-8609F9B4A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1" y="4347950"/>
            <a:ext cx="4921829" cy="5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9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Steller motion around </a:t>
            </a:r>
            <a:br>
              <a:rPr kumimoji="1" lang="en-US" altLang="ja-JP" dirty="0"/>
            </a:br>
            <a:r>
              <a:rPr kumimoji="1" lang="en-US" altLang="ja-JP" dirty="0" err="1"/>
              <a:t>Sgr</a:t>
            </a:r>
            <a:r>
              <a:rPr kumimoji="1" lang="en-US" altLang="ja-JP" dirty="0"/>
              <a:t> A*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E6D347-5092-0747-972C-60B0C71ADE00}"/>
              </a:ext>
            </a:extLst>
          </p:cNvPr>
          <p:cNvSpPr txBox="1"/>
          <p:nvPr/>
        </p:nvSpPr>
        <p:spPr>
          <a:xfrm>
            <a:off x="4276891" y="2478160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ブラックホール周りの</a:t>
            </a:r>
            <a:endParaRPr lang="en-US" altLang="ja-JP" sz="2800" dirty="0"/>
          </a:p>
          <a:p>
            <a:r>
              <a:rPr lang="ja-JP" altLang="en-US" sz="2800"/>
              <a:t>天体の運動の観測</a:t>
            </a:r>
            <a:endParaRPr kumimoji="1" lang="ja-JP" altLang="en-US" sz="28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52804B-1AB9-EA4A-A2EC-EB4C7EB711BF}"/>
              </a:ext>
            </a:extLst>
          </p:cNvPr>
          <p:cNvSpPr txBox="1"/>
          <p:nvPr/>
        </p:nvSpPr>
        <p:spPr>
          <a:xfrm>
            <a:off x="4060867" y="4560797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●</a:t>
            </a:r>
            <a:r>
              <a:rPr lang="en-US" altLang="ja-JP" sz="2800" dirty="0"/>
              <a:t>BH</a:t>
            </a:r>
            <a:r>
              <a:rPr lang="ja-JP" altLang="en-US" sz="2800"/>
              <a:t>存在の状況証拠</a:t>
            </a:r>
            <a:endParaRPr lang="en-US" altLang="ja-JP" sz="2800" dirty="0"/>
          </a:p>
          <a:p>
            <a:r>
              <a:rPr lang="ja-JP" altLang="en-US" sz="2800"/>
              <a:t>●</a:t>
            </a:r>
            <a:r>
              <a:rPr lang="en-US" altLang="ja-JP" sz="2800" dirty="0"/>
              <a:t>BH</a:t>
            </a:r>
            <a:r>
              <a:rPr lang="ja-JP" altLang="en-US" sz="2800"/>
              <a:t>周りの重力場の情報</a:t>
            </a:r>
            <a:endParaRPr kumimoji="1" lang="ja-JP" altLang="en-US" sz="2800"/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B822D65A-4558-794D-AFF8-B620EB2CB75E}"/>
              </a:ext>
            </a:extLst>
          </p:cNvPr>
          <p:cNvSpPr/>
          <p:nvPr/>
        </p:nvSpPr>
        <p:spPr>
          <a:xfrm>
            <a:off x="5508104" y="3717032"/>
            <a:ext cx="792088" cy="504056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GC_animation_2020" descr="GC_animation_2020">
            <a:hlinkClick r:id="" action="ppaction://media"/>
            <a:extLst>
              <a:ext uri="{FF2B5EF4-FFF2-40B4-BE49-F238E27FC236}">
                <a16:creationId xmlns:a16="http://schemas.microsoft.com/office/drawing/2014/main" id="{75267A0A-D452-3946-8E6C-AA9B415DC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653" y="2557105"/>
            <a:ext cx="2520280" cy="25202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9373DB-6CA7-7A4B-BF1B-ED6363EB0F74}"/>
              </a:ext>
            </a:extLst>
          </p:cNvPr>
          <p:cNvSpPr txBox="1"/>
          <p:nvPr/>
        </p:nvSpPr>
        <p:spPr>
          <a:xfrm>
            <a:off x="347695" y="518959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000" dirty="0">
                <a:solidFill>
                  <a:srgbClr val="008000"/>
                </a:solidFill>
              </a:rPr>
              <a:t>Keck/UCLA Galactic Center Group</a:t>
            </a:r>
          </a:p>
          <a:p>
            <a:r>
              <a:rPr lang="en" altLang="ja-JP" sz="1000" dirty="0">
                <a:solidFill>
                  <a:srgbClr val="008000"/>
                </a:solidFill>
              </a:rPr>
              <a:t>https://</a:t>
            </a:r>
            <a:r>
              <a:rPr lang="en" altLang="ja-JP" sz="1000" dirty="0" err="1">
                <a:solidFill>
                  <a:srgbClr val="008000"/>
                </a:solidFill>
              </a:rPr>
              <a:t>www.astro.ucla.edu</a:t>
            </a:r>
            <a:r>
              <a:rPr lang="en" altLang="ja-JP" sz="1000" dirty="0">
                <a:solidFill>
                  <a:srgbClr val="008000"/>
                </a:solidFill>
              </a:rPr>
              <a:t>/~</a:t>
            </a:r>
            <a:r>
              <a:rPr lang="en" altLang="ja-JP" sz="1000" dirty="0" err="1">
                <a:solidFill>
                  <a:srgbClr val="008000"/>
                </a:solidFill>
              </a:rPr>
              <a:t>ghezgroup</a:t>
            </a:r>
            <a:r>
              <a:rPr lang="en" altLang="ja-JP" sz="1000" dirty="0">
                <a:solidFill>
                  <a:srgbClr val="008000"/>
                </a:solidFill>
              </a:rPr>
              <a:t>/</a:t>
            </a:r>
            <a:r>
              <a:rPr lang="en" altLang="ja-JP" sz="1000" dirty="0" err="1">
                <a:solidFill>
                  <a:srgbClr val="008000"/>
                </a:solidFill>
              </a:rPr>
              <a:t>gc</a:t>
            </a:r>
            <a:r>
              <a:rPr lang="en" altLang="ja-JP" sz="1000" dirty="0">
                <a:solidFill>
                  <a:srgbClr val="008000"/>
                </a:solidFill>
              </a:rPr>
              <a:t>/</a:t>
            </a:r>
            <a:r>
              <a:rPr lang="en" altLang="ja-JP" sz="1000" dirty="0" err="1">
                <a:solidFill>
                  <a:srgbClr val="008000"/>
                </a:solidFill>
              </a:rPr>
              <a:t>animations.html</a:t>
            </a:r>
            <a:endParaRPr kumimoji="1" lang="ja-JP" altLang="en-US" sz="10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問い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32F873-3C08-484D-9CA7-D2CC083EB2C9}"/>
              </a:ext>
            </a:extLst>
          </p:cNvPr>
          <p:cNvSpPr txBox="1"/>
          <p:nvPr/>
        </p:nvSpPr>
        <p:spPr>
          <a:xfrm>
            <a:off x="755576" y="198884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/>
              <a:t>AdS</a:t>
            </a:r>
            <a:r>
              <a:rPr kumimoji="1" lang="en-US" altLang="ja-JP" sz="3200" dirty="0"/>
              <a:t>/CFT</a:t>
            </a:r>
            <a:r>
              <a:rPr kumimoji="1" lang="ja-JP" altLang="en-US" sz="3200"/>
              <a:t>のセットアップで、</a:t>
            </a:r>
            <a:endParaRPr kumimoji="1" lang="en-US" altLang="ja-JP" sz="3200" dirty="0"/>
          </a:p>
          <a:p>
            <a:r>
              <a:rPr kumimoji="1" lang="ja-JP" altLang="en-US" sz="3200"/>
              <a:t>ブラックホール周りを公転する</a:t>
            </a:r>
            <a:r>
              <a:rPr lang="ja-JP" altLang="en-US" sz="3200"/>
              <a:t>時間的測地線</a:t>
            </a:r>
            <a:r>
              <a:rPr kumimoji="1" lang="ja-JP" altLang="en-US" sz="3200"/>
              <a:t>を作り</a:t>
            </a:r>
            <a:r>
              <a:rPr lang="ja-JP" altLang="en-US" sz="3200"/>
              <a:t>、</a:t>
            </a:r>
            <a:r>
              <a:rPr kumimoji="1" lang="ja-JP" altLang="en-US" sz="3200"/>
              <a:t>その運動を観測できないだろうか？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909E4A-9582-D34F-B097-F329AE39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3960"/>
            <a:ext cx="3666976" cy="33986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78F3EF-74E2-2E47-9D82-9F4E1D4C998E}"/>
              </a:ext>
            </a:extLst>
          </p:cNvPr>
          <p:cNvSpPr txBox="1"/>
          <p:nvPr/>
        </p:nvSpPr>
        <p:spPr>
          <a:xfrm>
            <a:off x="4572000" y="468090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/>
              <a:t>計量の情報の</a:t>
            </a:r>
            <a:r>
              <a:rPr lang="ja-JP" altLang="en-US" sz="3200"/>
              <a:t>抽出</a:t>
            </a:r>
            <a:endParaRPr kumimoji="1" lang="ja-JP" altLang="en-US" sz="3200"/>
          </a:p>
        </p:txBody>
      </p:sp>
      <p:sp>
        <p:nvSpPr>
          <p:cNvPr id="6" name="下矢印 5">
            <a:extLst>
              <a:ext uri="{FF2B5EF4-FFF2-40B4-BE49-F238E27FC236}">
                <a16:creationId xmlns:a16="http://schemas.microsoft.com/office/drawing/2014/main" id="{4B5D9E8A-B840-CE4F-978D-BA5788EB92E2}"/>
              </a:ext>
            </a:extLst>
          </p:cNvPr>
          <p:cNvSpPr/>
          <p:nvPr/>
        </p:nvSpPr>
        <p:spPr>
          <a:xfrm>
            <a:off x="6012160" y="3789040"/>
            <a:ext cx="432048" cy="648072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61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Steller motion around </a:t>
            </a:r>
            <a:br>
              <a:rPr kumimoji="1" lang="en-US" altLang="ja-JP" dirty="0"/>
            </a:br>
            <a:r>
              <a:rPr kumimoji="1" lang="en-US" altLang="ja-JP" dirty="0" err="1"/>
              <a:t>Sgr</a:t>
            </a:r>
            <a:r>
              <a:rPr kumimoji="1" lang="en-US" altLang="ja-JP" dirty="0"/>
              <a:t> A*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E6D347-5092-0747-972C-60B0C71ADE00}"/>
              </a:ext>
            </a:extLst>
          </p:cNvPr>
          <p:cNvSpPr txBox="1"/>
          <p:nvPr/>
        </p:nvSpPr>
        <p:spPr>
          <a:xfrm>
            <a:off x="4672935" y="2623063"/>
            <a:ext cx="3355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Steller motion in</a:t>
            </a:r>
          </a:p>
          <a:p>
            <a:r>
              <a:rPr lang="en-US" altLang="ja-JP" sz="2800" dirty="0"/>
              <a:t>BH spacetime</a:t>
            </a:r>
            <a:endParaRPr kumimoji="1" lang="ja-JP" altLang="en-US" sz="28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52804B-1AB9-EA4A-A2EC-EB4C7EB711BF}"/>
              </a:ext>
            </a:extLst>
          </p:cNvPr>
          <p:cNvSpPr txBox="1"/>
          <p:nvPr/>
        </p:nvSpPr>
        <p:spPr>
          <a:xfrm>
            <a:off x="4020103" y="4523833"/>
            <a:ext cx="4975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●</a:t>
            </a:r>
            <a:r>
              <a:rPr lang="en-US" altLang="ja-JP" sz="2800" dirty="0"/>
              <a:t>Existence of BH</a:t>
            </a:r>
          </a:p>
          <a:p>
            <a:r>
              <a:rPr lang="ja-JP" altLang="en-US" sz="2800"/>
              <a:t>●</a:t>
            </a:r>
            <a:r>
              <a:rPr lang="en-US" altLang="ja-JP" sz="2800" dirty="0"/>
              <a:t>Information of BH geometry</a:t>
            </a:r>
            <a:endParaRPr kumimoji="1" lang="ja-JP" altLang="en-US" sz="2800"/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B822D65A-4558-794D-AFF8-B620EB2CB75E}"/>
              </a:ext>
            </a:extLst>
          </p:cNvPr>
          <p:cNvSpPr/>
          <p:nvPr/>
        </p:nvSpPr>
        <p:spPr>
          <a:xfrm>
            <a:off x="5825063" y="3730146"/>
            <a:ext cx="792088" cy="504056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GC_animation_2020" descr="GC_animation_2020">
            <a:hlinkClick r:id="" action="ppaction://media"/>
            <a:extLst>
              <a:ext uri="{FF2B5EF4-FFF2-40B4-BE49-F238E27FC236}">
                <a16:creationId xmlns:a16="http://schemas.microsoft.com/office/drawing/2014/main" id="{75267A0A-D452-3946-8E6C-AA9B415DC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653" y="2557105"/>
            <a:ext cx="2520280" cy="25202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9373DB-6CA7-7A4B-BF1B-ED6363EB0F74}"/>
              </a:ext>
            </a:extLst>
          </p:cNvPr>
          <p:cNvSpPr txBox="1"/>
          <p:nvPr/>
        </p:nvSpPr>
        <p:spPr>
          <a:xfrm>
            <a:off x="347695" y="518959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1000" dirty="0">
                <a:solidFill>
                  <a:srgbClr val="008000"/>
                </a:solidFill>
              </a:rPr>
              <a:t>Keck/UCLA Galactic Center Group</a:t>
            </a:r>
          </a:p>
          <a:p>
            <a:r>
              <a:rPr lang="en" altLang="ja-JP" sz="1000" dirty="0">
                <a:solidFill>
                  <a:srgbClr val="008000"/>
                </a:solidFill>
              </a:rPr>
              <a:t>https://</a:t>
            </a:r>
            <a:r>
              <a:rPr lang="en" altLang="ja-JP" sz="1000" dirty="0" err="1">
                <a:solidFill>
                  <a:srgbClr val="008000"/>
                </a:solidFill>
              </a:rPr>
              <a:t>www.astro.ucla.edu</a:t>
            </a:r>
            <a:r>
              <a:rPr lang="en" altLang="ja-JP" sz="1000" dirty="0">
                <a:solidFill>
                  <a:srgbClr val="008000"/>
                </a:solidFill>
              </a:rPr>
              <a:t>/~</a:t>
            </a:r>
            <a:r>
              <a:rPr lang="en" altLang="ja-JP" sz="1000" dirty="0" err="1">
                <a:solidFill>
                  <a:srgbClr val="008000"/>
                </a:solidFill>
              </a:rPr>
              <a:t>ghezgroup</a:t>
            </a:r>
            <a:r>
              <a:rPr lang="en" altLang="ja-JP" sz="1000" dirty="0">
                <a:solidFill>
                  <a:srgbClr val="008000"/>
                </a:solidFill>
              </a:rPr>
              <a:t>/</a:t>
            </a:r>
            <a:r>
              <a:rPr lang="en" altLang="ja-JP" sz="1000" dirty="0" err="1">
                <a:solidFill>
                  <a:srgbClr val="008000"/>
                </a:solidFill>
              </a:rPr>
              <a:t>gc</a:t>
            </a:r>
            <a:r>
              <a:rPr lang="en" altLang="ja-JP" sz="1000" dirty="0">
                <a:solidFill>
                  <a:srgbClr val="008000"/>
                </a:solidFill>
              </a:rPr>
              <a:t>/</a:t>
            </a:r>
            <a:r>
              <a:rPr lang="en" altLang="ja-JP" sz="1000" dirty="0" err="1">
                <a:solidFill>
                  <a:srgbClr val="008000"/>
                </a:solidFill>
              </a:rPr>
              <a:t>animations.html</a:t>
            </a:r>
            <a:endParaRPr kumimoji="1" lang="ja-JP" altLang="en-US" sz="10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Timelike</a:t>
            </a:r>
            <a:r>
              <a:rPr kumimoji="1" lang="en-US" altLang="ja-JP" dirty="0"/>
              <a:t> geodesic in </a:t>
            </a:r>
            <a:r>
              <a:rPr kumimoji="1" lang="en-US" altLang="ja-JP" dirty="0" err="1"/>
              <a:t>AdS</a:t>
            </a:r>
            <a:r>
              <a:rPr kumimoji="1" lang="en-US" altLang="ja-JP" dirty="0"/>
              <a:t>/CFT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32F873-3C08-484D-9CA7-D2CC083EB2C9}"/>
              </a:ext>
            </a:extLst>
          </p:cNvPr>
          <p:cNvSpPr txBox="1"/>
          <p:nvPr/>
        </p:nvSpPr>
        <p:spPr>
          <a:xfrm>
            <a:off x="611560" y="1988840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Can we create a star (</a:t>
            </a:r>
            <a:r>
              <a:rPr kumimoji="1" lang="en-US" altLang="ja-JP" sz="3200" dirty="0" err="1"/>
              <a:t>timelike</a:t>
            </a:r>
            <a:r>
              <a:rPr kumimoji="1" lang="en-US" altLang="ja-JP" sz="3200" dirty="0"/>
              <a:t> geodesic) orbiting around BH using </a:t>
            </a:r>
            <a:r>
              <a:rPr kumimoji="1" lang="en-US" altLang="ja-JP" sz="3200" dirty="0" err="1"/>
              <a:t>AdS</a:t>
            </a:r>
            <a:r>
              <a:rPr kumimoji="1" lang="en-US" altLang="ja-JP" sz="3200" dirty="0"/>
              <a:t>/CFT?</a:t>
            </a:r>
          </a:p>
          <a:p>
            <a:endParaRPr kumimoji="1" lang="en-US" altLang="ja-JP" sz="3200" dirty="0"/>
          </a:p>
          <a:p>
            <a:r>
              <a:rPr lang="en-US" altLang="ja-JP" sz="3200" dirty="0"/>
              <a:t>If it is possible,</a:t>
            </a:r>
          </a:p>
          <a:p>
            <a:r>
              <a:rPr lang="en-US" altLang="ja-JP" sz="3200" dirty="0"/>
              <a:t>can we observe the created star?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909E4A-9582-D34F-B097-F329AE39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262" y="3956089"/>
            <a:ext cx="2933044" cy="27184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B79374-B450-5D58-01FB-62E9429FC707}"/>
              </a:ext>
            </a:extLst>
          </p:cNvPr>
          <p:cNvSpPr txBox="1"/>
          <p:nvPr/>
        </p:nvSpPr>
        <p:spPr>
          <a:xfrm>
            <a:off x="1150938" y="5315304"/>
            <a:ext cx="5039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Extraction of information about BH geometry from QFT.</a:t>
            </a:r>
            <a:endParaRPr kumimoji="1" lang="ja-JP" altLang="en-US" sz="2800">
              <a:solidFill>
                <a:srgbClr val="FF0000"/>
              </a:solidFill>
            </a:endParaRPr>
          </a:p>
        </p:txBody>
      </p:sp>
      <p:sp>
        <p:nvSpPr>
          <p:cNvPr id="6" name="下矢印 5">
            <a:extLst>
              <a:ext uri="{FF2B5EF4-FFF2-40B4-BE49-F238E27FC236}">
                <a16:creationId xmlns:a16="http://schemas.microsoft.com/office/drawing/2014/main" id="{FCE8A090-4995-C49C-F6E7-D365D38B2DE2}"/>
              </a:ext>
            </a:extLst>
          </p:cNvPr>
          <p:cNvSpPr/>
          <p:nvPr/>
        </p:nvSpPr>
        <p:spPr>
          <a:xfrm>
            <a:off x="3454286" y="4560745"/>
            <a:ext cx="433108" cy="590160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2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9DD275E-CBDC-D34A-A0AF-51F37ADFE4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/>
              <a:t>Timelike</a:t>
            </a:r>
            <a:r>
              <a:rPr lang="en-US" altLang="ja-JP" dirty="0"/>
              <a:t> geodesic from </a:t>
            </a:r>
            <a:br>
              <a:rPr lang="en-US" altLang="ja-JP" dirty="0"/>
            </a:br>
            <a:r>
              <a:rPr lang="en-US" altLang="ja-JP" dirty="0"/>
              <a:t>Field equation</a:t>
            </a:r>
            <a:endParaRPr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FFD44140-A3AB-3349-9589-54D236375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280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F509D-243A-1749-8414-1FC05421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Geodesic equation</a:t>
            </a:r>
            <a:endParaRPr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571F1E98-B102-5C4E-8BF2-C6710182F465}"/>
              </a:ext>
            </a:extLst>
          </p:cNvPr>
          <p:cNvSpPr/>
          <p:nvPr/>
        </p:nvSpPr>
        <p:spPr>
          <a:xfrm>
            <a:off x="323528" y="3356992"/>
            <a:ext cx="3061022" cy="306102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BF4DA66-0B1B-A54A-9296-9F8485A11145}"/>
              </a:ext>
            </a:extLst>
          </p:cNvPr>
          <p:cNvSpPr/>
          <p:nvPr/>
        </p:nvSpPr>
        <p:spPr>
          <a:xfrm>
            <a:off x="1392843" y="4427463"/>
            <a:ext cx="922392" cy="92239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CBAD8C-3D2D-E14E-A3FD-1246C8699993}"/>
              </a:ext>
            </a:extLst>
          </p:cNvPr>
          <p:cNvSpPr txBox="1"/>
          <p:nvPr/>
        </p:nvSpPr>
        <p:spPr>
          <a:xfrm>
            <a:off x="502433" y="199128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Sch-AdS4 : </a:t>
            </a:r>
            <a:endParaRPr kumimoji="1" lang="ja-JP" altLang="en-US" sz="28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F45D6DD-B1BF-8A48-BB7F-28DE50072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581128"/>
            <a:ext cx="3048000" cy="5207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5595FB-A7AE-684C-8D66-7CA0E27940FA}"/>
              </a:ext>
            </a:extLst>
          </p:cNvPr>
          <p:cNvSpPr txBox="1"/>
          <p:nvPr/>
        </p:nvSpPr>
        <p:spPr>
          <a:xfrm>
            <a:off x="3384550" y="3791964"/>
            <a:ext cx="4953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Geodesic equation (</a:t>
            </a:r>
            <a:r>
              <a:rPr lang="en-US" altLang="ja-JP" sz="2800" dirty="0" err="1"/>
              <a:t>timelike</a:t>
            </a:r>
            <a:r>
              <a:rPr lang="en-US" altLang="ja-JP" sz="2800" dirty="0"/>
              <a:t>)</a:t>
            </a:r>
            <a:endParaRPr kumimoji="1" lang="ja-JP" altLang="en-US" sz="2800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47D84426-9586-174E-9293-B7176C762362}"/>
              </a:ext>
            </a:extLst>
          </p:cNvPr>
          <p:cNvSpPr/>
          <p:nvPr/>
        </p:nvSpPr>
        <p:spPr>
          <a:xfrm>
            <a:off x="3923928" y="4703956"/>
            <a:ext cx="504056" cy="28803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B5659DA-D202-EB4F-9891-10E205715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07" y="5434597"/>
            <a:ext cx="3222201" cy="8193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0D3D1F8-F537-4A40-BCA9-3A56B35A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903876"/>
            <a:ext cx="4799434" cy="8629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B437C0D-C37E-344E-86E6-C141523AF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251" y="2854675"/>
            <a:ext cx="3473822" cy="320060"/>
          </a:xfrm>
          <a:prstGeom prst="rect">
            <a:avLst/>
          </a:prstGeom>
        </p:spPr>
      </p:pic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34454D96-19D2-1541-AA3E-0A45ACB1EDC7}"/>
              </a:ext>
            </a:extLst>
          </p:cNvPr>
          <p:cNvSpPr/>
          <p:nvPr/>
        </p:nvSpPr>
        <p:spPr>
          <a:xfrm>
            <a:off x="1686695" y="3954212"/>
            <a:ext cx="1087120" cy="747715"/>
          </a:xfrm>
          <a:custGeom>
            <a:avLst/>
            <a:gdLst>
              <a:gd name="connsiteX0" fmla="*/ 0 w 1087120"/>
              <a:gd name="connsiteY0" fmla="*/ 26355 h 747715"/>
              <a:gd name="connsiteX1" fmla="*/ 701040 w 1087120"/>
              <a:gd name="connsiteY1" fmla="*/ 87315 h 747715"/>
              <a:gd name="connsiteX2" fmla="*/ 1087120 w 1087120"/>
              <a:gd name="connsiteY2" fmla="*/ 747715 h 74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7120" h="747715">
                <a:moveTo>
                  <a:pt x="0" y="26355"/>
                </a:moveTo>
                <a:cubicBezTo>
                  <a:pt x="259926" y="-3279"/>
                  <a:pt x="519853" y="-32912"/>
                  <a:pt x="701040" y="87315"/>
                </a:cubicBezTo>
                <a:cubicBezTo>
                  <a:pt x="882227" y="207542"/>
                  <a:pt x="984673" y="477628"/>
                  <a:pt x="1087120" y="747715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656A81-B6E5-5540-B934-31CFCCEE57F1}"/>
              </a:ext>
            </a:extLst>
          </p:cNvPr>
          <p:cNvSpPr txBox="1"/>
          <p:nvPr/>
        </p:nvSpPr>
        <p:spPr>
          <a:xfrm>
            <a:off x="7096855" y="3245341"/>
            <a:ext cx="184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AdS</a:t>
            </a:r>
            <a:r>
              <a:rPr lang="en-US" altLang="ja-JP" dirty="0"/>
              <a:t> radius</a:t>
            </a:r>
            <a:r>
              <a:rPr kumimoji="1" lang="en-US" altLang="ja-JP" dirty="0"/>
              <a:t>=1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50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9F6281-5C6E-0B44-8F8F-DD43652A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Effective potential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94A8EF-D38F-484E-88D5-035F3CB93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8" y="2637007"/>
            <a:ext cx="3781102" cy="37443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582F3C-C0F2-A74F-BD6B-967C72BE6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07" y="2060848"/>
            <a:ext cx="2488084" cy="6326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62A3FB-D9CE-5744-9124-16E05FD7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3" y="4005064"/>
            <a:ext cx="572435" cy="3069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21B6624-216F-4849-A8C4-F8EB4CCED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449" y="6201275"/>
            <a:ext cx="203200" cy="2159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794356-6BE8-B748-A7A8-A646A172EE00}"/>
              </a:ext>
            </a:extLst>
          </p:cNvPr>
          <p:cNvSpPr txBox="1"/>
          <p:nvPr/>
        </p:nvSpPr>
        <p:spPr>
          <a:xfrm>
            <a:off x="1150938" y="3517021"/>
            <a:ext cx="219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Circular orbit</a:t>
            </a:r>
            <a:endParaRPr kumimoji="1" lang="ja-JP" altLang="en-US" sz="24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1ABBF6-4DA1-9841-9C2D-A10D0872195C}"/>
              </a:ext>
            </a:extLst>
          </p:cNvPr>
          <p:cNvSpPr txBox="1"/>
          <p:nvPr/>
        </p:nvSpPr>
        <p:spPr>
          <a:xfrm>
            <a:off x="4752702" y="2063656"/>
            <a:ext cx="4464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If we put a particle at the </a:t>
            </a:r>
            <a:r>
              <a:rPr kumimoji="1" lang="en-US" altLang="ja-JP" sz="2400" dirty="0" err="1"/>
              <a:t>AdS</a:t>
            </a:r>
            <a:r>
              <a:rPr kumimoji="1" lang="en-US" altLang="ja-JP" sz="2400" dirty="0"/>
              <a:t> boundary, the particle will fall into the BH.</a:t>
            </a:r>
            <a:endParaRPr kumimoji="1" lang="ja-JP" altLang="en-US" sz="240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1CF607A-E69D-364E-BAB2-0F7D44773D88}"/>
              </a:ext>
            </a:extLst>
          </p:cNvPr>
          <p:cNvCxnSpPr>
            <a:cxnSpLocks/>
          </p:cNvCxnSpPr>
          <p:nvPr/>
        </p:nvCxnSpPr>
        <p:spPr>
          <a:xfrm flipH="1">
            <a:off x="4283968" y="2636912"/>
            <a:ext cx="39553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E694B1E-C644-0E44-89BE-F6BD6FC26383}"/>
              </a:ext>
            </a:extLst>
          </p:cNvPr>
          <p:cNvCxnSpPr/>
          <p:nvPr/>
        </p:nvCxnSpPr>
        <p:spPr>
          <a:xfrm>
            <a:off x="1691680" y="4035933"/>
            <a:ext cx="144016" cy="9023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89B2B3-5621-CB4D-A5E7-53892192D542}"/>
              </a:ext>
            </a:extLst>
          </p:cNvPr>
          <p:cNvSpPr txBox="1"/>
          <p:nvPr/>
        </p:nvSpPr>
        <p:spPr>
          <a:xfrm>
            <a:off x="4803008" y="5628024"/>
            <a:ext cx="414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We will gradually make a localize field configuration of the field (particle) using the wave effect.</a:t>
            </a:r>
            <a:endParaRPr kumimoji="1" lang="ja-JP" altLang="en-US" sz="2000"/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DA69123C-B9D6-5641-A001-004144B72C68}"/>
              </a:ext>
            </a:extLst>
          </p:cNvPr>
          <p:cNvSpPr/>
          <p:nvPr/>
        </p:nvSpPr>
        <p:spPr>
          <a:xfrm>
            <a:off x="6105968" y="3355060"/>
            <a:ext cx="432048" cy="606933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B548767-F5D0-CA4D-A0C0-1E348F41FD5A}"/>
              </a:ext>
            </a:extLst>
          </p:cNvPr>
          <p:cNvSpPr txBox="1"/>
          <p:nvPr/>
        </p:nvSpPr>
        <p:spPr>
          <a:xfrm>
            <a:off x="4679505" y="4020519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Realize a particle using a field.</a:t>
            </a:r>
            <a:endParaRPr kumimoji="1" lang="ja-JP" altLang="en-US" sz="3200">
              <a:solidFill>
                <a:srgbClr val="FF0000"/>
              </a:solidFill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A6792B1D-F691-EA48-8DAC-43F3158048AD}"/>
              </a:ext>
            </a:extLst>
          </p:cNvPr>
          <p:cNvSpPr/>
          <p:nvPr/>
        </p:nvSpPr>
        <p:spPr>
          <a:xfrm>
            <a:off x="4640262" y="3972520"/>
            <a:ext cx="3491706" cy="1196859"/>
          </a:xfrm>
          <a:prstGeom prst="round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74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B88244-DD06-964F-8163-2B6EED8C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Geodesic from field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B81265-615F-6640-803A-2F0000D0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35100"/>
            <a:ext cx="2624692" cy="6480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29AF4F-E5B4-C249-8544-64F01616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952947"/>
            <a:ext cx="3742821" cy="4467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A2466B-9921-E14C-B08B-88FC0D6A8FBD}"/>
              </a:ext>
            </a:extLst>
          </p:cNvPr>
          <p:cNvSpPr txBox="1"/>
          <p:nvPr/>
        </p:nvSpPr>
        <p:spPr>
          <a:xfrm>
            <a:off x="3747509" y="2132856"/>
            <a:ext cx="519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in short wavelength approximation.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FA1BD4B-24EB-1046-95D8-59D763CAA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51" y="4725144"/>
            <a:ext cx="3708400" cy="469900"/>
          </a:xfrm>
          <a:prstGeom prst="rect">
            <a:avLst/>
          </a:prstGeom>
        </p:spPr>
      </p:pic>
      <p:sp>
        <p:nvSpPr>
          <p:cNvPr id="12" name="曲折矢印 11">
            <a:extLst>
              <a:ext uri="{FF2B5EF4-FFF2-40B4-BE49-F238E27FC236}">
                <a16:creationId xmlns:a16="http://schemas.microsoft.com/office/drawing/2014/main" id="{A572FA65-7CAC-574D-8845-632AAE7184B2}"/>
              </a:ext>
            </a:extLst>
          </p:cNvPr>
          <p:cNvSpPr/>
          <p:nvPr/>
        </p:nvSpPr>
        <p:spPr>
          <a:xfrm rot="16200000">
            <a:off x="1517013" y="2764206"/>
            <a:ext cx="370746" cy="453460"/>
          </a:xfrm>
          <a:prstGeom prst="ben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C5A991F0-7206-594C-A367-7763728C08B9}"/>
              </a:ext>
            </a:extLst>
          </p:cNvPr>
          <p:cNvSpPr/>
          <p:nvPr/>
        </p:nvSpPr>
        <p:spPr>
          <a:xfrm>
            <a:off x="683568" y="3784925"/>
            <a:ext cx="467370" cy="5207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04DF25-75BD-9042-9CF8-BE61F7B36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3721953"/>
            <a:ext cx="6845300" cy="52070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7C363CA-FDA3-6446-817C-B9DFD1AE39AB}"/>
              </a:ext>
            </a:extLst>
          </p:cNvPr>
          <p:cNvCxnSpPr/>
          <p:nvPr/>
        </p:nvCxnSpPr>
        <p:spPr>
          <a:xfrm>
            <a:off x="3851920" y="3695431"/>
            <a:ext cx="3096344" cy="57606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B4EA2A66-B24C-7448-A047-E1D587044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264" y="5893609"/>
            <a:ext cx="3903495" cy="711230"/>
          </a:xfrm>
          <a:prstGeom prst="rect">
            <a:avLst/>
          </a:prstGeom>
        </p:spPr>
      </p:pic>
      <p:sp>
        <p:nvSpPr>
          <p:cNvPr id="20" name="右矢印 19">
            <a:extLst>
              <a:ext uri="{FF2B5EF4-FFF2-40B4-BE49-F238E27FC236}">
                <a16:creationId xmlns:a16="http://schemas.microsoft.com/office/drawing/2014/main" id="{A235C151-9F7A-5E42-AA59-6963C6F1A5AE}"/>
              </a:ext>
            </a:extLst>
          </p:cNvPr>
          <p:cNvSpPr/>
          <p:nvPr/>
        </p:nvSpPr>
        <p:spPr>
          <a:xfrm>
            <a:off x="5544108" y="4854169"/>
            <a:ext cx="501786" cy="2413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大かっこ 20">
            <a:extLst>
              <a:ext uri="{FF2B5EF4-FFF2-40B4-BE49-F238E27FC236}">
                <a16:creationId xmlns:a16="http://schemas.microsoft.com/office/drawing/2014/main" id="{6F2FDD98-97BB-AD4D-8E0E-4D6703B58078}"/>
              </a:ext>
            </a:extLst>
          </p:cNvPr>
          <p:cNvSpPr/>
          <p:nvPr/>
        </p:nvSpPr>
        <p:spPr>
          <a:xfrm>
            <a:off x="1475655" y="4725144"/>
            <a:ext cx="7488833" cy="509995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BD3C8DEC-142E-AB49-95BA-5CFA4331213C}"/>
              </a:ext>
            </a:extLst>
          </p:cNvPr>
          <p:cNvSpPr/>
          <p:nvPr/>
        </p:nvSpPr>
        <p:spPr>
          <a:xfrm>
            <a:off x="2390322" y="5738177"/>
            <a:ext cx="4701957" cy="93118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A818F06E-3114-7943-9D9C-C0AE69DE5C7F}"/>
              </a:ext>
            </a:extLst>
          </p:cNvPr>
          <p:cNvSpPr/>
          <p:nvPr/>
        </p:nvSpPr>
        <p:spPr>
          <a:xfrm>
            <a:off x="1669889" y="5902838"/>
            <a:ext cx="467370" cy="5207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846B645-F1EA-5841-8DBA-5D2DEB8B2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585" y="4804804"/>
            <a:ext cx="2385727" cy="3611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9F4B37-2C80-EE43-BBD2-7EB0F2FD7A44}"/>
              </a:ext>
            </a:extLst>
          </p:cNvPr>
          <p:cNvSpPr txBox="1"/>
          <p:nvPr/>
        </p:nvSpPr>
        <p:spPr>
          <a:xfrm>
            <a:off x="5762259" y="303033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This phase oscillates quickly.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84A1DF-98B9-0CF2-66D0-23C49D4DC779}"/>
              </a:ext>
            </a:extLst>
          </p:cNvPr>
          <p:cNvSpPr txBox="1"/>
          <p:nvPr/>
        </p:nvSpPr>
        <p:spPr>
          <a:xfrm>
            <a:off x="6282770" y="2472009"/>
            <a:ext cx="259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dirty="0">
                <a:solidFill>
                  <a:srgbClr val="0000FF"/>
                </a:solidFill>
              </a:rPr>
              <a:t>(</a:t>
            </a:r>
            <a:r>
              <a:rPr kumimoji="1" lang="en" altLang="ja-JP" dirty="0" err="1">
                <a:solidFill>
                  <a:srgbClr val="0000FF"/>
                </a:solidFill>
              </a:rPr>
              <a:t>eikonal</a:t>
            </a:r>
            <a:r>
              <a:rPr kumimoji="1" lang="en" altLang="ja-JP" dirty="0">
                <a:solidFill>
                  <a:srgbClr val="0000FF"/>
                </a:solidFill>
              </a:rPr>
              <a:t> approximation)</a:t>
            </a:r>
            <a:endParaRPr kumimoji="1" lang="ja-JP" alt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 kumimoji="1"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Blend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204888</TotalTime>
  <Words>1120</Words>
  <Application>Microsoft Macintosh PowerPoint</Application>
  <PresentationFormat>画面に合わせる (4:3)</PresentationFormat>
  <Paragraphs>169</Paragraphs>
  <Slides>38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38</vt:i4>
      </vt:variant>
    </vt:vector>
  </HeadingPairs>
  <TitlesOfParts>
    <vt:vector size="45" baseType="lpstr">
      <vt:lpstr>Arial</vt:lpstr>
      <vt:lpstr>Arial</vt:lpstr>
      <vt:lpstr>Calibri</vt:lpstr>
      <vt:lpstr>Tahoma</vt:lpstr>
      <vt:lpstr>Wingdings</vt:lpstr>
      <vt:lpstr>Blends</vt:lpstr>
      <vt:lpstr>3_Blends</vt:lpstr>
      <vt:lpstr>Creating stars orbiting in AdS</vt:lpstr>
      <vt:lpstr>Introduction</vt:lpstr>
      <vt:lpstr>AdS/CFT</vt:lpstr>
      <vt:lpstr>Steller motion around  Sgr A*</vt:lpstr>
      <vt:lpstr>Timelike geodesic in AdS/CFT</vt:lpstr>
      <vt:lpstr>Timelike geodesic from  Field equation</vt:lpstr>
      <vt:lpstr>Geodesic equation</vt:lpstr>
      <vt:lpstr>Effective potential</vt:lpstr>
      <vt:lpstr>Geodesic from field</vt:lpstr>
      <vt:lpstr>Klein-Gordon → geodesic eq</vt:lpstr>
      <vt:lpstr> Relation of parameters</vt:lpstr>
      <vt:lpstr>Setup </vt:lpstr>
      <vt:lpstr>Massive scalar field  in Sch-AdS4</vt:lpstr>
      <vt:lpstr>Source and response</vt:lpstr>
      <vt:lpstr>Creating localized star</vt:lpstr>
      <vt:lpstr>How to create radially localized configuration?</vt:lpstr>
      <vt:lpstr>Radially localized solution</vt:lpstr>
      <vt:lpstr>Toy example</vt:lpstr>
      <vt:lpstr>Creating eigenfunctions</vt:lpstr>
      <vt:lpstr>Creation of Localized QNM</vt:lpstr>
      <vt:lpstr>Superpoisng (l’,m’)-modes</vt:lpstr>
      <vt:lpstr>Sch AdS horizon radius=0.3</vt:lpstr>
      <vt:lpstr>horizon radius=1</vt:lpstr>
      <vt:lpstr>Pure AdS</vt:lpstr>
      <vt:lpstr>Linear response</vt:lpstr>
      <vt:lpstr>Parameters of created star</vt:lpstr>
      <vt:lpstr>Implication to gauge/gravity</vt:lpstr>
      <vt:lpstr>Summary</vt:lpstr>
      <vt:lpstr>PowerPoint プレゼンテーション</vt:lpstr>
      <vt:lpstr> On the source for</vt:lpstr>
      <vt:lpstr>Quasi normal mode</vt:lpstr>
      <vt:lpstr>Future prospect</vt:lpstr>
      <vt:lpstr>Future prospect</vt:lpstr>
      <vt:lpstr>”Gravity-like” phenomena in matter?</vt:lpstr>
      <vt:lpstr>重力レンズ効果?</vt:lpstr>
      <vt:lpstr>重力レンズ  in AdS/CFT</vt:lpstr>
      <vt:lpstr>Steller motion around  Sgr A*</vt:lpstr>
      <vt:lpstr>問い</vt:lpstr>
    </vt:vector>
  </TitlesOfParts>
  <Company>京都大学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高次元Kerrブラックホールの 安定性解析に向けて</dc:title>
  <dc:creator>村田佳樹</dc:creator>
  <cp:lastModifiedBy>村田 佳樹</cp:lastModifiedBy>
  <cp:revision>3800</cp:revision>
  <dcterms:created xsi:type="dcterms:W3CDTF">2007-09-14T03:55:22Z</dcterms:created>
  <dcterms:modified xsi:type="dcterms:W3CDTF">2023-02-20T00:53:43Z</dcterms:modified>
</cp:coreProperties>
</file>