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83" r:id="rId4"/>
    <p:sldId id="258" r:id="rId5"/>
    <p:sldId id="260" r:id="rId6"/>
    <p:sldId id="309" r:id="rId7"/>
    <p:sldId id="310" r:id="rId8"/>
    <p:sldId id="313" r:id="rId9"/>
    <p:sldId id="356" r:id="rId10"/>
    <p:sldId id="357" r:id="rId11"/>
    <p:sldId id="358" r:id="rId12"/>
    <p:sldId id="359" r:id="rId13"/>
    <p:sldId id="365" r:id="rId14"/>
    <p:sldId id="360" r:id="rId15"/>
    <p:sldId id="361" r:id="rId16"/>
    <p:sldId id="362" r:id="rId17"/>
    <p:sldId id="364" r:id="rId18"/>
    <p:sldId id="366" r:id="rId19"/>
    <p:sldId id="321" r:id="rId20"/>
    <p:sldId id="375" r:id="rId21"/>
    <p:sldId id="340" r:id="rId22"/>
    <p:sldId id="367" r:id="rId23"/>
    <p:sldId id="341" r:id="rId24"/>
    <p:sldId id="342" r:id="rId25"/>
    <p:sldId id="343" r:id="rId26"/>
    <p:sldId id="368" r:id="rId27"/>
    <p:sldId id="369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51" r:id="rId37"/>
    <p:sldId id="352" r:id="rId38"/>
    <p:sldId id="374" r:id="rId39"/>
    <p:sldId id="393" r:id="rId40"/>
    <p:sldId id="397" r:id="rId41"/>
    <p:sldId id="398" r:id="rId42"/>
    <p:sldId id="399" r:id="rId43"/>
    <p:sldId id="379" r:id="rId44"/>
    <p:sldId id="400" r:id="rId45"/>
    <p:sldId id="401" r:id="rId46"/>
    <p:sldId id="338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68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7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4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01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4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71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44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57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74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22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046C-26F6-4E4D-9C38-978832B003E8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2EA6-BBD3-435A-AAD4-7B2760F704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4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uytan.edu.vn/conferences/home/ConferenceDetail/12-6th-international-conference-on-holography-string-theory-and-spacetime-in-da-na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50490" y="325902"/>
            <a:ext cx="8559964" cy="2195858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Matter effect on Dynamical compactification in Einstein-YM theory</a:t>
            </a:r>
            <a:br>
              <a:rPr lang="en-US" altLang="ko-KR" sz="4000" dirty="0"/>
            </a:br>
            <a:r>
              <a:rPr lang="en-US" altLang="ko-KR" sz="2200" dirty="0"/>
              <a:t>based on</a:t>
            </a:r>
            <a:br>
              <a:rPr lang="en-US" altLang="ko-KR" sz="2200" dirty="0"/>
            </a:br>
            <a:r>
              <a:rPr lang="en-US" altLang="ko-KR" sz="2200" i="1" dirty="0"/>
              <a:t>JHEP</a:t>
            </a:r>
            <a:r>
              <a:rPr lang="en-US" altLang="ko-KR" sz="2200" dirty="0"/>
              <a:t> 12 (2018) 085 1810.12291[hep-</a:t>
            </a:r>
            <a:r>
              <a:rPr lang="en-US" altLang="ko-KR" sz="2200" dirty="0" err="1"/>
              <a:t>th</a:t>
            </a:r>
            <a:r>
              <a:rPr lang="en-US" altLang="ko-KR" sz="2200" dirty="0"/>
              <a:t>] and on-going works</a:t>
            </a:r>
            <a:endParaRPr lang="ko-KR" altLang="en-US" sz="2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63510" y="2518871"/>
            <a:ext cx="9144000" cy="3875550"/>
          </a:xfrm>
        </p:spPr>
        <p:txBody>
          <a:bodyPr>
            <a:normAutofit/>
          </a:bodyPr>
          <a:lstStyle/>
          <a:p>
            <a:r>
              <a:rPr lang="en-US" altLang="ko-KR" cap="all" dirty="0">
                <a:hlinkClick r:id="rId2"/>
              </a:rPr>
              <a:t>6TH INTERNATIONAL CONFERENCE ON HOLOGRAPHY, STRING THEORY AND SPACETIME IN DA NANG</a:t>
            </a:r>
            <a:endParaRPr lang="en-US" altLang="ko-KR" dirty="0"/>
          </a:p>
          <a:p>
            <a:r>
              <a:rPr lang="en-US" altLang="ko-KR" dirty="0"/>
              <a:t>2023 02 20</a:t>
            </a:r>
          </a:p>
          <a:p>
            <a:r>
              <a:rPr lang="en-US" altLang="ko-KR" dirty="0" err="1"/>
              <a:t>Duy</a:t>
            </a:r>
            <a:r>
              <a:rPr lang="en-US" altLang="ko-KR" dirty="0"/>
              <a:t> Tan University, </a:t>
            </a:r>
            <a:r>
              <a:rPr lang="en-US" altLang="ko-KR" dirty="0" err="1"/>
              <a:t>Pocheon</a:t>
            </a:r>
            <a:r>
              <a:rPr lang="en-US" altLang="ko-KR" dirty="0"/>
              <a:t>, Korea</a:t>
            </a:r>
          </a:p>
          <a:p>
            <a:endParaRPr lang="en-US" altLang="ko-KR" dirty="0"/>
          </a:p>
          <a:p>
            <a:r>
              <a:rPr lang="en-US" altLang="ko-KR" dirty="0">
                <a:effectLst/>
              </a:rPr>
              <a:t>Kyung </a:t>
            </a:r>
            <a:r>
              <a:rPr lang="en-US" altLang="ko-KR" dirty="0" err="1">
                <a:effectLst/>
              </a:rPr>
              <a:t>Kiu</a:t>
            </a:r>
            <a:r>
              <a:rPr lang="en-US" altLang="ko-KR" dirty="0">
                <a:effectLst/>
              </a:rPr>
              <a:t> Kim (</a:t>
            </a:r>
            <a:r>
              <a:rPr lang="en-US" altLang="ko-KR" dirty="0" err="1">
                <a:effectLst/>
              </a:rPr>
              <a:t>Kookmin</a:t>
            </a:r>
            <a:r>
              <a:rPr lang="en-US" altLang="ko-KR" dirty="0">
                <a:effectLst/>
              </a:rPr>
              <a:t> University)</a:t>
            </a:r>
          </a:p>
          <a:p>
            <a:r>
              <a:rPr lang="en-US" altLang="ko-KR" dirty="0"/>
              <a:t>With</a:t>
            </a:r>
            <a:endParaRPr lang="en-US" altLang="ko-KR" dirty="0">
              <a:effectLst/>
            </a:endParaRPr>
          </a:p>
          <a:p>
            <a:r>
              <a:rPr lang="en-US" altLang="ko-KR" dirty="0" err="1"/>
              <a:t>Seoktae</a:t>
            </a:r>
            <a:r>
              <a:rPr lang="en-US" altLang="ko-KR" dirty="0"/>
              <a:t> Koh(</a:t>
            </a:r>
            <a:r>
              <a:rPr lang="en-US" altLang="ko-KR" dirty="0" err="1"/>
              <a:t>Jeju</a:t>
            </a:r>
            <a:r>
              <a:rPr lang="en-US" altLang="ko-KR" dirty="0"/>
              <a:t> Univ.), </a:t>
            </a:r>
            <a:r>
              <a:rPr lang="en-US" altLang="ko-KR" dirty="0" err="1"/>
              <a:t>Gansukh</a:t>
            </a:r>
            <a:r>
              <a:rPr lang="en-US" altLang="ko-KR" dirty="0"/>
              <a:t> </a:t>
            </a:r>
            <a:r>
              <a:rPr lang="en-US" altLang="ko-KR" dirty="0" err="1"/>
              <a:t>Tumurtushaa</a:t>
            </a:r>
            <a:r>
              <a:rPr lang="en-US" altLang="ko-KR" dirty="0"/>
              <a:t>(</a:t>
            </a:r>
            <a:r>
              <a:rPr lang="en-US" altLang="ko-KR" dirty="0" err="1"/>
              <a:t>Jeju</a:t>
            </a:r>
            <a:r>
              <a:rPr lang="en-US" altLang="ko-KR" dirty="0"/>
              <a:t> Univ.)</a:t>
            </a:r>
            <a:br>
              <a:rPr lang="en-US" altLang="ko-KR" dirty="0"/>
            </a:br>
            <a:r>
              <a:rPr lang="en-US" altLang="ko-KR" dirty="0"/>
              <a:t>Hyun Seok Yang (GIST), </a:t>
            </a:r>
            <a:r>
              <a:rPr lang="en-US" altLang="ko-KR" dirty="0" err="1"/>
              <a:t>Joengwon</a:t>
            </a:r>
            <a:r>
              <a:rPr lang="en-US" altLang="ko-KR" dirty="0"/>
              <a:t> Ho (</a:t>
            </a:r>
            <a:r>
              <a:rPr lang="en-US" altLang="ko-KR" dirty="0" err="1"/>
              <a:t>Sogang</a:t>
            </a:r>
            <a:r>
              <a:rPr lang="en-US" altLang="ko-KR" dirty="0"/>
              <a:t> </a:t>
            </a:r>
            <a:r>
              <a:rPr lang="en-US" altLang="ko-KR" dirty="0" err="1"/>
              <a:t>Iniv</a:t>
            </a:r>
            <a:r>
              <a:rPr lang="en-US" altLang="ko-KR" dirty="0"/>
              <a:t>.)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008" y="3000735"/>
            <a:ext cx="2433309" cy="24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8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For the gauge field, we take </a:t>
            </a:r>
            <a:r>
              <a:rPr lang="en-US" altLang="ko-KR" sz="2400" dirty="0" err="1"/>
              <a:t>Jackiw-Norl-Rebbi</a:t>
            </a:r>
            <a:r>
              <a:rPr lang="en-US" altLang="ko-KR" sz="2400" dirty="0"/>
              <a:t> 1-instanton solution whose instanton density on S4 is constant.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The gauge field equations of motion are satisfied automatically!</a:t>
            </a:r>
          </a:p>
          <a:p>
            <a:r>
              <a:rPr lang="en-US" altLang="ko-KR" sz="2400" dirty="0"/>
              <a:t>The remaining equations of motion (Einstein Equations)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 convenient scaling to simplify the equations of motion.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7B1F6D-131A-4D81-8B21-6C171B84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7" y="3132143"/>
            <a:ext cx="4658812" cy="22148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A9B040-D427-4EB7-87C9-D6FC056B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3523"/>
            <a:ext cx="2774117" cy="6336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8F69F78-63D8-4B01-BCEB-024964B66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97" y="5900170"/>
            <a:ext cx="3604972" cy="7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Then, the equations of motion become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first equation is the constraint equation.</a:t>
            </a:r>
          </a:p>
          <a:p>
            <a:r>
              <a:rPr lang="en-US" altLang="ko-KR" sz="2400" dirty="0"/>
              <a:t>Once an initial condition satisfies this relation, this condition is always fulfilled under time evolution. 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E45DA0-5806-4520-B3CF-95A2DA2D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93" y="1403011"/>
            <a:ext cx="5631204" cy="14934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295F00-5512-4567-8B77-6E7CEDD9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5" y="3148377"/>
            <a:ext cx="9649005" cy="7280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0EDC26D-D5E3-4C48-9AE6-388B788D1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466" y="5365439"/>
            <a:ext cx="3398195" cy="5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78430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To solve the equations of motion, we first solve the constraint equation.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There are two roots: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X+:  X &lt; 1 solution set:  larger extra dimensions</a:t>
            </a:r>
          </a:p>
          <a:p>
            <a:r>
              <a:rPr lang="en-US" altLang="ko-KR" sz="2400" dirty="0"/>
              <a:t>X-:   X &gt; 1 solution set:  smaller extra dimensions</a:t>
            </a:r>
            <a:br>
              <a:rPr lang="en-US" altLang="ko-KR" sz="2400" dirty="0"/>
            </a:br>
            <a:r>
              <a:rPr lang="en-US" altLang="ko-KR" sz="2400" dirty="0"/>
              <a:t>            (Note that X is the inverse size of the extra dimensions:             )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 solution space is divided into two solution sets.</a:t>
            </a:r>
          </a:p>
          <a:p>
            <a:r>
              <a:rPr lang="en-US" altLang="ko-KR" sz="2400" dirty="0"/>
              <a:t>The physical size of X=1?</a:t>
            </a:r>
          </a:p>
          <a:p>
            <a:r>
              <a:rPr lang="en-US" altLang="ko-KR" sz="2400" dirty="0"/>
              <a:t>Note that this model has two </a:t>
            </a:r>
            <a:r>
              <a:rPr lang="en-US" altLang="ko-KR" sz="2400" dirty="0" err="1"/>
              <a:t>dimensionful</a:t>
            </a:r>
            <a:r>
              <a:rPr lang="en-US" altLang="ko-KR" sz="2400" dirty="0"/>
              <a:t> parameters. ( </a:t>
            </a:r>
            <a:r>
              <a:rPr lang="en-US" altLang="ko-KR" sz="2400" dirty="0" err="1"/>
              <a:t>g_YM</a:t>
            </a:r>
            <a:r>
              <a:rPr lang="en-US" altLang="ko-KR" sz="2400" dirty="0"/>
              <a:t>, G_N )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BA7AA1-3D3F-4331-9E35-A762EB70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09" y="1254352"/>
            <a:ext cx="4562295" cy="5534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DDDB45-4E2A-423C-8436-9EE162DF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71" y="2350108"/>
            <a:ext cx="3854370" cy="6586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AD6D54-F376-4FA7-A903-6325F4D0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016" y="3878242"/>
            <a:ext cx="1228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without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287380"/>
            <a:ext cx="11307337" cy="516651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X=1</a:t>
            </a:r>
            <a:r>
              <a:rPr lang="ko-KR" altLang="en-US" sz="2400" dirty="0"/>
              <a:t>  </a:t>
            </a:r>
            <a:r>
              <a:rPr lang="en-US" altLang="ko-KR" sz="2400" dirty="0">
                <a:sym typeface="Wingdings" panose="05000000000000000000" pitchFamily="2" charset="2"/>
              </a:rPr>
              <a:t></a:t>
            </a:r>
          </a:p>
          <a:p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en-US" altLang="ko-KR" sz="2400" dirty="0">
                <a:sym typeface="Wingdings" panose="05000000000000000000" pitchFamily="2" charset="2"/>
              </a:rPr>
              <a:t>If we set routinely the couplings in the string theory, the size is the order of the string scale.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Or, by assuming the Weak Gravity Conjecture naively, the size of the extra dimension is much smaller than the Planck scale.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Therefore the classical X- solution set is not a valid description in this model. 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We focus on the X+ solution set.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Plugging X+ into the other equations of motion, one can obtain flow equations for the time evolution:</a:t>
            </a:r>
            <a:endParaRPr lang="ko-KR" alt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BBB371-022D-4778-B363-6BC6136D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61" y="5513167"/>
            <a:ext cx="3680660" cy="11946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EA9616-FCFD-475C-8DFD-4D038631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456" y="1144860"/>
            <a:ext cx="3479884" cy="7212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5C4C524-1006-4C00-9354-57E1BB02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67" y="1144860"/>
            <a:ext cx="2233611" cy="7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3152"/>
            <a:ext cx="10515600" cy="69078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3876" y="711646"/>
            <a:ext cx="11718889" cy="8855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solution flow(JHEP 12 (2018) 085, KK, S. Koh, H. Yang): The stream shows the time evolution.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9A2EEF4-CBA9-4EBB-994D-3085BB3A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64" y="1423264"/>
            <a:ext cx="9744075" cy="5372100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4159F28-2128-49D3-B755-E4CB1AE78B34}"/>
              </a:ext>
            </a:extLst>
          </p:cNvPr>
          <p:cNvSpPr txBox="1">
            <a:spLocks/>
          </p:cNvSpPr>
          <p:nvPr/>
        </p:nvSpPr>
        <p:spPr>
          <a:xfrm>
            <a:off x="129235" y="1597184"/>
            <a:ext cx="2189570" cy="518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The brown region (Complex X)</a:t>
            </a:r>
          </a:p>
          <a:p>
            <a:pPr marL="0" indent="0">
              <a:buNone/>
            </a:pPr>
            <a:r>
              <a:rPr lang="en-US" altLang="ko-KR" sz="1800" dirty="0"/>
              <a:t>The gray region</a:t>
            </a:r>
          </a:p>
          <a:p>
            <a:pPr marL="0" indent="0">
              <a:buNone/>
            </a:pPr>
            <a:r>
              <a:rPr lang="en-US" altLang="ko-KR" sz="1800" dirty="0"/>
              <a:t>(Negative X)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ko-KR" sz="1800" dirty="0">
                <a:sym typeface="Wingdings" panose="05000000000000000000" pitchFamily="2" charset="2"/>
              </a:rPr>
              <a:t>Unphysical solution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altLang="ko-KR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The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boundary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of the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Brown region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ko-KR" sz="1800" dirty="0">
                <a:sym typeface="Wingdings" panose="05000000000000000000" pitchFamily="2" charset="2"/>
              </a:rPr>
              <a:t>X=1</a:t>
            </a:r>
          </a:p>
          <a:p>
            <a:pPr marL="0" indent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The boundary of the gray region </a:t>
            </a:r>
          </a:p>
          <a:p>
            <a:pPr marL="0" indent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X=0</a:t>
            </a:r>
          </a:p>
          <a:p>
            <a:pPr marL="0" indent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The infinite size of the extra dimension. </a:t>
            </a:r>
          </a:p>
        </p:txBody>
      </p:sp>
    </p:spTree>
    <p:extLst>
      <p:ext uri="{BB962C8B-B14F-4D97-AF65-F5344CB8AC3E}">
        <p14:creationId xmlns:p14="http://schemas.microsoft.com/office/powerpoint/2010/main" val="185932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371" y="5970795"/>
            <a:ext cx="11722623" cy="767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400" dirty="0"/>
              <a:t>The toy universe and the extra dimension show the opposite behavior of the warping factors.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E4421E-9D87-455F-BE50-F5635E7D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71" y="5249079"/>
            <a:ext cx="4716846" cy="56103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D3B797D-EC7C-4697-BEB6-258BEC2C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46" y="1066273"/>
            <a:ext cx="8724279" cy="40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61600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upper-left solution flows</a:t>
            </a:r>
            <a:br>
              <a:rPr lang="en-US" altLang="ko-KR" sz="2400" dirty="0"/>
            </a:br>
            <a:r>
              <a:rPr lang="en-US" altLang="ko-KR" sz="2400" dirty="0"/>
              <a:t>- The red dashed stream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Expanding universe and Contracting extra dimensions!</a:t>
            </a:r>
            <a:br>
              <a:rPr lang="en-US" altLang="ko-KR" sz="2400" dirty="0"/>
            </a:br>
            <a:r>
              <a:rPr lang="en-US" altLang="ko-KR" sz="2400" dirty="0"/>
              <a:t>- Why this behavior happens?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C03CF5-1366-4373-83B5-5357E72B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44" y="1772743"/>
            <a:ext cx="8611868" cy="30406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F22C3D-A0CD-472F-B5AE-466D8200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47" y="1005342"/>
            <a:ext cx="4716846" cy="5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Maldacena-Nunez No go theorem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1616658"/>
            <a:ext cx="11240429" cy="496702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No regular de Sitter and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spacetime! ( No higher derivative terms )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The argument is only for the static case. Our result is an accelerating case.</a:t>
            </a:r>
            <a:br>
              <a:rPr lang="en-US" altLang="ko-KR" sz="2400" dirty="0"/>
            </a:br>
            <a:r>
              <a:rPr lang="en-US" altLang="ko-KR" sz="2400" dirty="0"/>
              <a:t>- However, this is very useful for understanding our results.</a:t>
            </a:r>
          </a:p>
          <a:p>
            <a:r>
              <a:rPr lang="en-US" altLang="ko-KR" sz="2400" dirty="0"/>
              <a:t>Key equation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They showed the no go theorem using very general matters.</a:t>
            </a:r>
          </a:p>
          <a:p>
            <a:r>
              <a:rPr lang="en-US" altLang="ko-KR" sz="2400" dirty="0"/>
              <a:t>Without a positive cosmological constant, de Sitter or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is not possible for the regular warping factor.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1FB13C-09C1-44BD-BA58-B1FF69EA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37" y="894521"/>
            <a:ext cx="6046435" cy="6282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F4FD1D-DEB7-4C43-AF15-C83FE523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09" y="2134038"/>
            <a:ext cx="5762892" cy="66153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50B183B-8535-4497-A132-2DF1A71E7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314" y="4100168"/>
            <a:ext cx="7037222" cy="7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Maldacena-Nunez No go theorem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4"/>
            <a:ext cx="11240429" cy="560137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In our case</a:t>
            </a:r>
          </a:p>
          <a:p>
            <a:endParaRPr lang="en-US" altLang="ko-KR" sz="2400" dirty="0"/>
          </a:p>
          <a:p>
            <a:pPr marL="0" indent="0">
              <a:buNone/>
            </a:pP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The first term plays a very important role.</a:t>
            </a:r>
          </a:p>
          <a:p>
            <a:r>
              <a:rPr lang="en-US" altLang="ko-KR" sz="2400" dirty="0"/>
              <a:t>The accelerating toy universe can be generated by the positive Hubble parameter function together with the dynamical compactification.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Therefore, the dynamical compactification is the source of the accelerating universe.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8F7BDC-60C1-4206-BD6F-C27E53BB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39" y="953041"/>
            <a:ext cx="5248501" cy="15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64404"/>
            <a:ext cx="10515600" cy="608747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The other possible compact manifolds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6298" y="1381899"/>
            <a:ext cx="10515600" cy="5201782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4d compact manifold should be Einstein with constant curvature. </a:t>
            </a:r>
          </a:p>
          <a:p>
            <a:r>
              <a:rPr lang="en-US" altLang="ko-KR" sz="2400" dirty="0"/>
              <a:t>Which manifold is consistent with SU(2) YM ? Constant tr(FF)?</a:t>
            </a:r>
          </a:p>
          <a:p>
            <a:r>
              <a:rPr lang="en-US" altLang="ko-KR" sz="2400" dirty="0"/>
              <a:t>The candidates are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 construction of an instanton solution on each manifold?</a:t>
            </a:r>
          </a:p>
          <a:p>
            <a:r>
              <a:rPr lang="en-US" altLang="ko-KR" sz="2400" dirty="0"/>
              <a:t>It is well known that a SU(2) gauge field configuration can be identified with vierbeins of each compact manifold. </a:t>
            </a:r>
          </a:p>
          <a:p>
            <a:r>
              <a:rPr lang="en-US" altLang="ko-KR" sz="2400" dirty="0"/>
              <a:t>Then the equation of motion for the gauge field can be satisfied using the torsion-free condition.</a:t>
            </a:r>
          </a:p>
          <a:p>
            <a:r>
              <a:rPr lang="en-US" altLang="ko-KR" sz="2400" dirty="0"/>
              <a:t>Then, such a solution can be projected into self-dual part and anti self-dual part.</a:t>
            </a:r>
          </a:p>
          <a:p>
            <a:r>
              <a:rPr lang="en-US" altLang="ko-KR" sz="2400" dirty="0"/>
              <a:t>One may take one of them. </a:t>
            </a:r>
          </a:p>
          <a:p>
            <a:endParaRPr lang="en-US" altLang="ko-KR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EDDF36-8A80-468C-9895-E3B92086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64" y="773151"/>
            <a:ext cx="6610350" cy="6000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D65E15-2A33-428F-A4A0-17AAD809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46" y="2268327"/>
            <a:ext cx="38004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538"/>
          </a:xfrm>
        </p:spPr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33254"/>
            <a:ext cx="10515600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Motivation</a:t>
            </a:r>
          </a:p>
          <a:p>
            <a:r>
              <a:rPr lang="en-US" altLang="ko-KR" sz="2400" dirty="0"/>
              <a:t>Einstein-YM theory without matter</a:t>
            </a:r>
          </a:p>
          <a:p>
            <a:r>
              <a:rPr lang="en-US" altLang="ko-KR" sz="2400" dirty="0"/>
              <a:t>Maldacena-Nunez No go theorem</a:t>
            </a:r>
          </a:p>
          <a:p>
            <a:r>
              <a:rPr lang="en-US" altLang="ko-KR" sz="2400" dirty="0"/>
              <a:t>The other possible compact manifolds</a:t>
            </a:r>
          </a:p>
          <a:p>
            <a:r>
              <a:rPr lang="en-US" altLang="ko-KR" sz="2400" dirty="0"/>
              <a:t>Einstein-YM theory with matter</a:t>
            </a:r>
          </a:p>
          <a:p>
            <a:r>
              <a:rPr lang="en-US" altLang="ko-KR" sz="2400" dirty="0"/>
              <a:t>Null Energy condition</a:t>
            </a:r>
          </a:p>
          <a:p>
            <a:r>
              <a:rPr lang="en-US" altLang="ko-KR" sz="2400" dirty="0"/>
              <a:t>Cosmological constant as a matter</a:t>
            </a:r>
          </a:p>
          <a:p>
            <a:r>
              <a:rPr lang="en-US" altLang="ko-KR" sz="2400" dirty="0"/>
              <a:t>Other Matters</a:t>
            </a:r>
          </a:p>
          <a:p>
            <a:r>
              <a:rPr lang="en-US" altLang="ko-KR" sz="2400" dirty="0"/>
              <a:t>Summary and Future Direction</a:t>
            </a:r>
          </a:p>
          <a:p>
            <a:endParaRPr lang="en-US" altLang="ko-KR" sz="24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5088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64404"/>
            <a:ext cx="10515600" cy="608747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The other possible compact manifolds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6298" y="885825"/>
            <a:ext cx="10515600" cy="569785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In order to satisfy the Einstein equation, the action density of the gauge field should be constant.</a:t>
            </a:r>
            <a:br>
              <a:rPr lang="en-US" altLang="ko-KR" sz="2400" dirty="0"/>
            </a:br>
            <a:r>
              <a:rPr lang="en-US" altLang="ko-KR" sz="2400" dirty="0"/>
              <a:t>- I.e., Tr ( F </a:t>
            </a:r>
            <a:r>
              <a:rPr lang="en-US" altLang="ko-KR" sz="2400" dirty="0" err="1"/>
              <a:t>F</a:t>
            </a:r>
            <a:r>
              <a:rPr lang="en-US" altLang="ko-KR" sz="2400" dirty="0"/>
              <a:t> ) is a constant.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This quantity is proportional to the </a:t>
            </a:r>
            <a:r>
              <a:rPr lang="en-US" altLang="ko-KR" sz="2400" dirty="0" err="1"/>
              <a:t>Kretschmann</a:t>
            </a:r>
            <a:r>
              <a:rPr lang="en-US" altLang="ko-KR" sz="2400" dirty="0"/>
              <a:t> invariant.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Page manifold is excluded because it has a non-constant </a:t>
            </a:r>
            <a:r>
              <a:rPr lang="en-US" altLang="ko-KR" sz="2400" dirty="0" err="1"/>
              <a:t>Kretschmann</a:t>
            </a:r>
            <a:r>
              <a:rPr lang="en-US" altLang="ko-KR" sz="2400" dirty="0"/>
              <a:t> scalar.</a:t>
            </a:r>
          </a:p>
          <a:p>
            <a:r>
              <a:rPr lang="en-US" altLang="ko-KR" sz="2400" dirty="0"/>
              <a:t>Therefore, the possible compact manifolds consistent with our setting is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solution flows are the same with the result of S^4.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A295405-7C5B-41DC-BD23-0B0B793E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145" y="5073864"/>
            <a:ext cx="2895600" cy="6477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D90F782-C964-4D83-8A70-C97EEEF6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7" y="2900885"/>
            <a:ext cx="27432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4154" y="1468507"/>
            <a:ext cx="11307337" cy="490479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Let us take a perfect fluid matter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Note that there are two kinds of pressures.</a:t>
            </a:r>
          </a:p>
          <a:p>
            <a:r>
              <a:rPr lang="en-US" altLang="ko-KR" sz="2400" dirty="0"/>
              <a:t>Then the remaining equations of motion to be solved:</a:t>
            </a:r>
          </a:p>
          <a:p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69653C-549A-453F-9A98-8F7D5242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53" y="2012907"/>
            <a:ext cx="6363061" cy="8765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8D1DA74-BFF1-4467-88BD-CC393AC2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2" y="4176979"/>
            <a:ext cx="8318852" cy="243785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334D6D-4476-49AD-96B9-7107DADC9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511" y="5892799"/>
            <a:ext cx="1914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9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first equation is again a constraint (Hamiltonian constraint).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This combination of the equations is equivalent to the energy-momentum conservation.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Again, a similar scaling is taken to simplify the expression of the equations of motion.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9B0835-6AA8-469F-AD99-1125D56E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24" y="1414959"/>
            <a:ext cx="6656942" cy="7846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1F8538-F16E-469D-9774-1959F7CE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54" y="3429000"/>
            <a:ext cx="5033681" cy="6802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F8EF9CF-F475-4081-89DC-2705F520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1" y="5305948"/>
            <a:ext cx="7825056" cy="8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549104"/>
            <a:ext cx="11307337" cy="490479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Then, the general equations of motion including matter are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where H is the Hubble parameter function( d/dt h ) defined earlier.</a:t>
            </a:r>
            <a:br>
              <a:rPr lang="en-US" altLang="ko-KR" sz="2400" dirty="0"/>
            </a:br>
            <a:r>
              <a:rPr lang="en-US" altLang="ko-KR" sz="2400" dirty="0"/>
              <a:t>In addition, X is again the inverse size of the extra dimensions.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14FAB9-C7EE-4E65-A0D5-A94327F0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10" y="2129272"/>
            <a:ext cx="8616559" cy="28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7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068020"/>
            <a:ext cx="11307337" cy="538587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 follow the same procedure with the constraint.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The inverse size X has two roots: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X+:  X &lt; 1 solution set:  larger extra dimensions</a:t>
            </a:r>
          </a:p>
          <a:p>
            <a:r>
              <a:rPr lang="en-US" altLang="ko-KR" sz="2400" dirty="0"/>
              <a:t>X-:   X &gt; 1 solution set:  smaller extra dimensions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We will take X+ again for the same reason. The {X-} solution set with too small extra dimension cannot be described by the classical Einstein gravity.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223789-59FE-4D11-A997-7F45A192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13" y="1610700"/>
            <a:ext cx="5019210" cy="59049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F7F9E9E-5283-47CD-BD1E-280110BE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48" y="2932991"/>
            <a:ext cx="4859075" cy="7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7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549104"/>
            <a:ext cx="11307337" cy="5129674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ym typeface="Wingdings" panose="05000000000000000000" pitchFamily="2" charset="2"/>
              </a:rPr>
              <a:t>Plugging X+ into the other equations of motion, one can obtain flow equations for the time evolution: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with</a:t>
            </a:r>
          </a:p>
          <a:p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en-US" altLang="ko-KR" sz="2400" dirty="0"/>
              <a:t>For a given equation of state, one can find the solution flows in 3-dimensional parameter space {d/dt f, H, energy}.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8AE6D8-A333-4A6E-A718-34F200C2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27" y="4001289"/>
            <a:ext cx="3410073" cy="4829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217C709-3B80-4B81-B14C-66A7D5F6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1" y="2420268"/>
            <a:ext cx="6598010" cy="2063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F7731C1-7A8C-4502-85B5-E0E28C178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58" y="4700611"/>
            <a:ext cx="5180925" cy="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Null Energy condition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Including matters to the gravity system, the energy condition is crucial to describe a physical system.</a:t>
            </a:r>
          </a:p>
          <a:p>
            <a:endParaRPr lang="en-US" altLang="ko-KR" sz="2400" dirty="0"/>
          </a:p>
          <a:p>
            <a:r>
              <a:rPr lang="en-US" altLang="ko-KR" sz="2400" dirty="0"/>
              <a:t>We adopt the null energy condition.</a:t>
            </a:r>
          </a:p>
          <a:p>
            <a:endParaRPr lang="en-US" altLang="ko-KR" sz="2400" dirty="0"/>
          </a:p>
          <a:p>
            <a:r>
              <a:rPr lang="en-US" altLang="ko-KR" sz="2400" dirty="0"/>
              <a:t>Null Energy Condition (NEC)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For any null vector n,</a:t>
            </a:r>
          </a:p>
          <a:p>
            <a:pPr marL="0" indent="0">
              <a:buNone/>
            </a:pP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E05299-FB5D-47C2-8883-E58B6BCE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58" y="4285234"/>
            <a:ext cx="3135265" cy="9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9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Null Energy condition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Using the isometry of the metric,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the null vector can be taken as 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where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Then, the NEC becomes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Therefore, the NEC condition is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One may notice that there is a contribution from the instanton and the extra dimensions.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F5D84A-D8AF-402E-AAC7-33A843332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44" y="829597"/>
            <a:ext cx="5118674" cy="6088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67C122A-1A56-4C51-AE12-B20ABEC9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65" y="2059527"/>
            <a:ext cx="2638425" cy="52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F81C14-93EA-4DA3-9A59-636AF49F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36" y="2861000"/>
            <a:ext cx="6305550" cy="533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B23FCE-058A-471B-BD6B-6FD59599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726" y="3540979"/>
            <a:ext cx="5637002" cy="82807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6177B2-08DF-45AF-BB61-6E9963685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37" y="4515635"/>
            <a:ext cx="4829175" cy="666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2CA934-C5D7-4736-AD83-846AE6783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726" y="5856286"/>
            <a:ext cx="2905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640" y="120613"/>
            <a:ext cx="10515600" cy="730279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Cosmological constant as a matter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59217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To get an insight into full solution space, we consider the following equations of state:</a:t>
            </a: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The energy-momentum conservation is satisfied. </a:t>
            </a:r>
          </a:p>
          <a:p>
            <a:r>
              <a:rPr lang="en-US" altLang="ko-KR" sz="2400" dirty="0"/>
              <a:t>This simplest matter is nothing but the cosmological constant. </a:t>
            </a:r>
          </a:p>
          <a:p>
            <a:r>
              <a:rPr lang="en-US" altLang="ko-KR" sz="2400" dirty="0"/>
              <a:t>The solution flow equation is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, and the inverse size of the extra dimensions is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Then, we can find various solutions flows.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121258-9CB6-49AF-B0E3-1192BD5C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456" y="1304362"/>
            <a:ext cx="2419969" cy="46838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D708720-5C6C-4B62-B69F-A8FBADA0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69" y="2913105"/>
            <a:ext cx="6854568" cy="8568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A9C24A-F2BE-43F1-A5CD-4741F521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17" y="4323588"/>
            <a:ext cx="4520295" cy="8010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99963CB-38E1-492A-9C3E-260AD15B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589" y="1772743"/>
            <a:ext cx="3865757" cy="4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8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864" y="119805"/>
            <a:ext cx="10515600" cy="541835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Cosmological constant as a matter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1061714"/>
            <a:ext cx="11240429" cy="5676481"/>
          </a:xfrm>
        </p:spPr>
        <p:txBody>
          <a:bodyPr>
            <a:normAutofit/>
          </a:bodyPr>
          <a:lstStyle/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Flat space universe is possible.  (Salam et al 1984)</a:t>
            </a:r>
          </a:p>
          <a:p>
            <a:r>
              <a:rPr lang="en-US" altLang="ko-KR" sz="2400" dirty="0"/>
              <a:t>One of the best ways to analyze this nonlinear system is to classify fixed points of the differential equations.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B88F27-23AA-4767-9085-7A56A9641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7" y="894594"/>
            <a:ext cx="3537053" cy="16418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46E76F4-6011-4E00-B65B-D5B4A22DB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19" y="955902"/>
            <a:ext cx="3781077" cy="16885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D1A3B0A-E964-4076-B9B0-21E1EE215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319" y="666480"/>
            <a:ext cx="2683727" cy="2894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DC6BD91-AF9C-4AC5-AC68-E4871B731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230" y="601923"/>
            <a:ext cx="1000474" cy="2906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6CEFC55-DEA2-4524-8E57-52A074A8F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230" y="860911"/>
            <a:ext cx="3781077" cy="17092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DE7C37-CB6D-45D2-8F24-E45CC32B3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60" y="2703555"/>
            <a:ext cx="4304420" cy="33705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B6E5F14-23D8-4FFD-B15E-45F80EA85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60" y="2959034"/>
            <a:ext cx="4931856" cy="219449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AB58E69-BF1A-4073-AAE8-5E859F2D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1131" y="2570116"/>
            <a:ext cx="5567199" cy="25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538"/>
          </a:xfrm>
        </p:spPr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789" y="1333253"/>
            <a:ext cx="11670632" cy="525623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String theory naturally introduces 10 or</a:t>
            </a:r>
            <a:r>
              <a:rPr lang="ko-KR" altLang="en-US" sz="2400" dirty="0"/>
              <a:t> </a:t>
            </a:r>
            <a:r>
              <a:rPr lang="en-US" altLang="ko-KR" sz="2400" dirty="0"/>
              <a:t>11 dimensions.</a:t>
            </a:r>
          </a:p>
          <a:p>
            <a:r>
              <a:rPr lang="en-US" altLang="ko-KR" sz="2400" dirty="0"/>
              <a:t>In addition, one can easily find various cosmological models containing extra dimensions.</a:t>
            </a:r>
          </a:p>
          <a:p>
            <a:r>
              <a:rPr lang="en-US" altLang="ko-KR" sz="2400" dirty="0"/>
              <a:t>Why do we prefer the extra dimensions?  </a:t>
            </a:r>
          </a:p>
          <a:p>
            <a:r>
              <a:rPr lang="en-US" altLang="ko-KR" sz="2400" dirty="0"/>
              <a:t>They can be hidden easily by an assumption of their size. </a:t>
            </a:r>
          </a:p>
          <a:p>
            <a:r>
              <a:rPr lang="en-US" altLang="ko-KR" sz="2400" dirty="0"/>
              <a:t>It is usually assumed that the extra dimensions are small, so we cannot recognize them.</a:t>
            </a:r>
          </a:p>
          <a:p>
            <a:r>
              <a:rPr lang="en-US" altLang="ko-KR" sz="2400" dirty="0"/>
              <a:t>However, this smallness troubles us since we don’t have any theory which can control this scale.</a:t>
            </a:r>
          </a:p>
          <a:p>
            <a:r>
              <a:rPr lang="en-US" altLang="ko-KR" sz="2400" dirty="0"/>
              <a:t>This study is to understand the extra dimension dynamics.</a:t>
            </a:r>
          </a:p>
          <a:p>
            <a:r>
              <a:rPr lang="en-US" altLang="ko-KR" sz="2400" dirty="0"/>
              <a:t>This is a study on a prehistoric record of our universe.</a:t>
            </a:r>
          </a:p>
          <a:p>
            <a:r>
              <a:rPr lang="en-US" altLang="ko-KR" sz="2400" dirty="0"/>
              <a:t>As a first try, we are using a toy model, which is the Einstein-YM theory.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67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010" y="129472"/>
            <a:ext cx="10515600" cy="1116701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Cosmological constant as a matter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8F122F-5DCE-4042-B166-3718437A6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" y="1416106"/>
            <a:ext cx="11800357" cy="5430972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10AE600-814B-4D72-A525-A92CF7F5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14" y="781878"/>
            <a:ext cx="11307762" cy="5838546"/>
          </a:xfrm>
        </p:spPr>
        <p:txBody>
          <a:bodyPr>
            <a:normAutofit fontScale="97500"/>
          </a:bodyPr>
          <a:lstStyle/>
          <a:p>
            <a:r>
              <a:rPr lang="en-US" altLang="ko-KR" sz="3600" dirty="0"/>
              <a:t>The fixed point analysis is important. </a:t>
            </a:r>
            <a:br>
              <a:rPr lang="ko-KR" altLang="en-US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762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95194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A bouncing universe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974928"/>
            <a:ext cx="11307337" cy="547896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Bouncing Universe: H&lt;0 </a:t>
            </a:r>
            <a:r>
              <a:rPr lang="en-US" altLang="ko-KR" sz="2400" dirty="0">
                <a:sym typeface="Wingdings" panose="05000000000000000000" pitchFamily="2" charset="2"/>
              </a:rPr>
              <a:t> H &gt; 0 and df &gt; 0 df &lt; 0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8E3524-F140-4AC1-B15F-23FC350A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4" y="1517984"/>
            <a:ext cx="9838370" cy="47563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733843-2428-4E84-A0A3-DD14865E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578" y="-61506"/>
            <a:ext cx="2892515" cy="29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7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Cosmological constant as a matter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In this toy universe case, a smooth bouncing solution is possible.</a:t>
            </a:r>
          </a:p>
          <a:p>
            <a:endParaRPr lang="en-US" altLang="ko-KR" sz="2400" dirty="0"/>
          </a:p>
          <a:p>
            <a:r>
              <a:rPr lang="en-US" altLang="ko-KR" sz="2400" dirty="0"/>
              <a:t>Near the red region, X is close to 1. This region is a quantum gravity region.</a:t>
            </a:r>
          </a:p>
          <a:p>
            <a:r>
              <a:rPr lang="en-US" altLang="ko-KR" sz="2400" dirty="0"/>
              <a:t>In our setting, the higher derivative correction is desired to be considered. 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41B6B7-1CE4-4CB8-80D5-14C70E04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40" y="2990384"/>
            <a:ext cx="9977654" cy="34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De Sitter universe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21531"/>
            <a:ext cx="11240429" cy="591666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400" dirty="0"/>
              <a:t>Another interesting cosmic evolution is a spiral evolution approaching a de Sitter universe.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Due to the positive cosmological constant, this is not a counter-example of the MN no go theorem.</a:t>
            </a:r>
          </a:p>
          <a:p>
            <a:r>
              <a:rPr lang="en-US" altLang="ko-KR" sz="2400" dirty="0"/>
              <a:t>The final de Sitter solution is a stable fixed point.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DCCF34-6BF9-4DEC-A784-2E58E11F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07" y="1200477"/>
            <a:ext cx="8959480" cy="41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8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45774"/>
            <a:ext cx="11307337" cy="6308122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extra dimensions can be stabilized after some oscillation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EFF352-BE73-4C2E-932F-0955CEE1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61" y="681510"/>
            <a:ext cx="7381461" cy="46230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F98CC8F-E462-4DA7-84E0-C9B9DB55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61" y="5447129"/>
            <a:ext cx="7381461" cy="7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3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3FBB0-3938-4519-B9DA-8FAEA2C9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Cosmological constant problem</a:t>
            </a:r>
            <a:endParaRPr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B2C1CD-B98F-4599-8290-69F64CAC1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4-dimensional Newton constant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Hubble parameter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With              ,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7F1DE8-5360-4F3A-ACD4-67C5958A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21" y="2327672"/>
            <a:ext cx="5229225" cy="790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C000D1B-2DAA-4342-8ED4-03DC0531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3885605"/>
            <a:ext cx="2800350" cy="762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A6AD376-E86A-49A3-A78E-AC6305CD2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404" y="4816743"/>
            <a:ext cx="5005620" cy="14521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B5C349-CA47-4706-990D-5D5779FE9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896" y="4816743"/>
            <a:ext cx="1508013" cy="5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0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826" y="153091"/>
            <a:ext cx="10515600" cy="67517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Other matters (1) NEC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722243"/>
            <a:ext cx="11307337" cy="604961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Bound of NEC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 conservation law can be solved by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The energy density has a background constant value.</a:t>
            </a:r>
          </a:p>
          <a:p>
            <a:r>
              <a:rPr lang="en-US" altLang="ko-KR" sz="2400" dirty="0"/>
              <a:t>The equations of motion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inverse size is determined as (The other root is negative.) </a:t>
            </a:r>
          </a:p>
          <a:p>
            <a:pPr marL="0" indent="0">
              <a:buNone/>
            </a:pP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The physical condition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28526E-CF42-47E4-AF10-10FD31A1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50" y="201902"/>
            <a:ext cx="4183107" cy="5775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BBE964-4976-4C48-9822-4C1B3261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85" y="958856"/>
            <a:ext cx="4563925" cy="4817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B0B5C05-B07C-44D3-982D-5B28A5C6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872" y="2090124"/>
            <a:ext cx="2215598" cy="5395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3375A2-A978-4D49-BDBD-8BABF64FF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872" y="3149978"/>
            <a:ext cx="5259250" cy="11875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83A731-3210-4894-AC20-B5199164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185" y="4850838"/>
            <a:ext cx="5472010" cy="64836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DF922AD-872F-4442-A0E3-019E990ED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872" y="6091776"/>
            <a:ext cx="4037085" cy="4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3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40" y="1549104"/>
            <a:ext cx="4785004" cy="490479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An example ( epsilon_0 =1 )</a:t>
            </a:r>
          </a:p>
          <a:p>
            <a:endParaRPr lang="en-US" altLang="ko-KR" sz="2400" dirty="0"/>
          </a:p>
          <a:p>
            <a:r>
              <a:rPr lang="en-US" altLang="ko-KR" sz="2400" dirty="0"/>
              <a:t>We need a quantum gravity effect such as higher derivative correction (ongoing work)</a:t>
            </a:r>
          </a:p>
          <a:p>
            <a:endParaRPr lang="en-US" altLang="ko-KR" sz="2400" dirty="0"/>
          </a:p>
          <a:p>
            <a:r>
              <a:rPr lang="en-US" altLang="ko-KR" sz="2400" dirty="0"/>
              <a:t>Bouncing Universe gain!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A4E7DD-3739-4ECE-862F-CA8E48E7D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70" y="1427407"/>
            <a:ext cx="6081269" cy="50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Other Matters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other variation of the NEC matters</a:t>
            </a:r>
            <a:br>
              <a:rPr lang="en-US" altLang="ko-KR" sz="2400" dirty="0"/>
            </a:br>
            <a:r>
              <a:rPr lang="en-US" altLang="ko-KR" sz="2400" dirty="0"/>
              <a:t>- More general equation of state can be considered.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Some special case such as A=0 gives the energy density proportional to the inverse size of the extra dimensions. However we need still </a:t>
            </a:r>
            <a:br>
              <a:rPr lang="en-US" altLang="ko-KR" sz="2400" dirty="0"/>
            </a:b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1E5D59-C799-4BA3-820A-F4B71A93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69" y="1772743"/>
            <a:ext cx="24574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0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Other Matters (2) scalar field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381" y="887204"/>
            <a:ext cx="11902068" cy="569933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In most popular cosmological models, the scalar field (</a:t>
            </a:r>
            <a:r>
              <a:rPr lang="en-US" altLang="ko-KR" sz="2400" dirty="0" err="1"/>
              <a:t>Inflaton</a:t>
            </a:r>
            <a:r>
              <a:rPr lang="en-US" altLang="ko-KR" sz="2400" dirty="0"/>
              <a:t> potential) makes inflating dynamics.</a:t>
            </a:r>
          </a:p>
          <a:p>
            <a:r>
              <a:rPr lang="en-US" altLang="ko-KR" sz="2400" dirty="0"/>
              <a:t>On the other hand, the instanton plays the role of source for inflating dynamics in our model.</a:t>
            </a:r>
          </a:p>
          <a:p>
            <a:r>
              <a:rPr lang="en-US" altLang="ko-KR" sz="2400" dirty="0"/>
              <a:t>We want to see what happens when we consider the instanton and a real scalar.</a:t>
            </a:r>
          </a:p>
          <a:p>
            <a:r>
              <a:rPr lang="en-US" altLang="ko-KR" sz="2400" dirty="0"/>
              <a:t>The energy-momentum tensor </a:t>
            </a:r>
            <a:br>
              <a:rPr lang="en-US" altLang="ko-KR" sz="2400" dirty="0"/>
            </a:br>
            <a:r>
              <a:rPr lang="en-US" altLang="ko-KR" sz="2400" dirty="0"/>
              <a:t>of a scalar field</a:t>
            </a:r>
          </a:p>
          <a:p>
            <a:r>
              <a:rPr lang="en-US" altLang="ko-KR" sz="2400" dirty="0"/>
              <a:t>The energy density and the pressures</a:t>
            </a:r>
          </a:p>
          <a:p>
            <a:endParaRPr lang="en-US" altLang="ko-KR" sz="2400" dirty="0"/>
          </a:p>
          <a:p>
            <a:r>
              <a:rPr lang="en-US" altLang="ko-KR" sz="2400" dirty="0"/>
              <a:t>We can use the general solution flow</a:t>
            </a:r>
            <a:br>
              <a:rPr lang="en-US" altLang="ko-KR" sz="2400" dirty="0"/>
            </a:br>
            <a:r>
              <a:rPr lang="en-US" altLang="ko-KR" sz="2400" dirty="0"/>
              <a:t>with w_3=w_4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88E5FD-1E37-4FED-8820-86BE3D1B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23" y="2917603"/>
            <a:ext cx="6690790" cy="7464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8FA3D5-E8B1-4B50-9EDF-EC4F75E2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53517"/>
            <a:ext cx="5667957" cy="82222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9686C9B-9258-4590-9A06-7FCB61B5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545" y="5059441"/>
            <a:ext cx="5096065" cy="15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792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without matter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53792"/>
            <a:ext cx="10515600" cy="5099769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For simplicity, we consider SU(2) as the gauge group. The action is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We divide the 8-dimensional spacetime into a toy universe and extra dimensions.</a:t>
            </a:r>
            <a:br>
              <a:rPr lang="en-US" altLang="ko-KR" sz="2400" dirty="0"/>
            </a:br>
            <a:r>
              <a:rPr lang="en-US" altLang="ko-KR" sz="2400" dirty="0">
                <a:sym typeface="Wingdings" panose="05000000000000000000" pitchFamily="2" charset="2"/>
              </a:rPr>
              <a:t></a:t>
            </a:r>
            <a:r>
              <a:rPr lang="en-US" altLang="ko-KR" sz="2400" dirty="0"/>
              <a:t> 8 = 4 + 4 = (Universe) + (Extra D=4)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Put an instanton of the YM field on the extra dimensions due to a few benefits of the instanton configuration. </a:t>
            </a:r>
            <a:br>
              <a:rPr lang="en-US" altLang="ko-KR" sz="2400" dirty="0"/>
            </a:br>
            <a:r>
              <a:rPr lang="en-US" altLang="ko-KR" sz="2400" dirty="0">
                <a:sym typeface="Wingdings" panose="05000000000000000000" pitchFamily="2" charset="2"/>
              </a:rPr>
              <a:t></a:t>
            </a:r>
            <a:r>
              <a:rPr lang="en-US" altLang="ko-KR" sz="2400" dirty="0"/>
              <a:t> 8 = 4 (Universe) + 4 (Instanton on Extra D)</a:t>
            </a:r>
          </a:p>
          <a:p>
            <a:endParaRPr lang="en-US" altLang="ko-KR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E021A8-58CC-4C16-BD7C-3FD20EAE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13" y="4489661"/>
            <a:ext cx="6911641" cy="6347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9299B48-FBE6-4B37-A638-1E1EDC06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62" y="5953858"/>
            <a:ext cx="2067450" cy="6347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381B654-63FC-4B07-911C-7ECD8CA0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47" y="2096332"/>
            <a:ext cx="5808020" cy="7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9FE7F8-612A-427B-AFBA-2CCC5B4F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59" y="170985"/>
            <a:ext cx="11716214" cy="95157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Finding potential corresponding to a “history function”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64F765-0A30-42D1-86EE-8C766CE6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3" y="1122556"/>
            <a:ext cx="11478322" cy="50544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If we regard H as a given “history function”, one can find an equation of state and a flow equation set: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By solving these differential equations, the potential can be determined.</a:t>
            </a:r>
          </a:p>
          <a:p>
            <a:r>
              <a:rPr lang="en-US" altLang="ko-KR" sz="2400" dirty="0"/>
              <a:t>For example, if we take H as a positive constant corresponding to de Sitter Universe.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8CC03B-F724-4906-A8AA-C3FAD06C8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80" y="1915103"/>
            <a:ext cx="5247717" cy="83553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AC0189F-4C5A-40FB-9486-1AC1ABCD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80" y="2806855"/>
            <a:ext cx="6898164" cy="12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79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Other Matters (2) scalar field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61360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 can find a time-dependent solution for de Sitter with dynamical compactification.</a:t>
            </a:r>
          </a:p>
          <a:p>
            <a:r>
              <a:rPr lang="en-US" altLang="ko-KR" sz="2400" dirty="0"/>
              <a:t>The energy density and the extra dimension size are bouncing.</a:t>
            </a:r>
          </a:p>
          <a:p>
            <a:r>
              <a:rPr lang="en-US" altLang="ko-KR" sz="2400" dirty="0"/>
              <a:t>Near the red region, we need to consider</a:t>
            </a:r>
            <a:br>
              <a:rPr lang="en-US" altLang="ko-KR" sz="2400" dirty="0"/>
            </a:br>
            <a:r>
              <a:rPr lang="en-US" altLang="ko-KR" sz="2400" dirty="0"/>
              <a:t>a quantum gravity effect.</a:t>
            </a:r>
          </a:p>
          <a:p>
            <a:r>
              <a:rPr lang="en-US" altLang="ko-KR" sz="2400" dirty="0"/>
              <a:t>One possible direction is a consideration</a:t>
            </a:r>
            <a:br>
              <a:rPr lang="en-US" altLang="ko-KR" sz="2400" dirty="0"/>
            </a:br>
            <a:r>
              <a:rPr lang="en-US" altLang="ko-KR" sz="2400" dirty="0"/>
              <a:t>of higher derivative corrections.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746E0E0-103B-48D9-A13A-5B17688F8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093" y="2081915"/>
            <a:ext cx="4648040" cy="46562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C669723-94ED-4B64-8921-44645F57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04" y="3789303"/>
            <a:ext cx="3865881" cy="28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0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8AB226-4F92-4CE3-A864-AB33FD2E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" y="365126"/>
            <a:ext cx="11101039" cy="91354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For a certain Hubble constant, we can construct a scalar potential.</a:t>
            </a:r>
            <a:endParaRPr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739BA9-63B6-4DA5-943E-556CAABF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61" y="1382751"/>
            <a:ext cx="11101039" cy="4794212"/>
          </a:xfrm>
        </p:spPr>
        <p:txBody>
          <a:bodyPr/>
          <a:lstStyle/>
          <a:p>
            <a:r>
              <a:rPr lang="en-US" altLang="ko-KR" dirty="0"/>
              <a:t>H_0=0.2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BCD122-45F4-43AD-8421-88513358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8" y="2668281"/>
            <a:ext cx="10188455" cy="33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Comment on Higher derivative correction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Most of the dynamical compactification approach X=1. Near X=1 Einstein gravity is not a nice description of the dynamics.</a:t>
            </a:r>
          </a:p>
          <a:p>
            <a:endParaRPr lang="en-US" altLang="ko-KR" sz="2400" dirty="0"/>
          </a:p>
          <a:p>
            <a:r>
              <a:rPr lang="en-US" altLang="ko-KR" sz="2400" dirty="0"/>
              <a:t>We need the higher derivative correction to make up this weak point.</a:t>
            </a:r>
          </a:p>
          <a:p>
            <a:endParaRPr lang="en-US" altLang="ko-KR" sz="2400" dirty="0"/>
          </a:p>
          <a:p>
            <a:r>
              <a:rPr lang="en-US" altLang="ko-KR" sz="2400" dirty="0"/>
              <a:t>We speculate that the higher derivative correction can give repulsive dynamics from X=1. Then, the size of the extra dimensions could be stabilized.</a:t>
            </a:r>
            <a:br>
              <a:rPr lang="en-US" altLang="ko-KR" sz="2400" dirty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5650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051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Summary and Future Direction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15122"/>
            <a:ext cx="10515600" cy="5377753"/>
          </a:xfrm>
        </p:spPr>
        <p:txBody>
          <a:bodyPr>
            <a:normAutofit fontScale="92500"/>
          </a:bodyPr>
          <a:lstStyle/>
          <a:p>
            <a:r>
              <a:rPr lang="en-US" altLang="ko-KR" sz="2400" dirty="0"/>
              <a:t>Instanton Universe + 0X(matters)</a:t>
            </a:r>
            <a:br>
              <a:rPr lang="en-US" altLang="ko-KR" sz="2400" dirty="0"/>
            </a:br>
            <a:r>
              <a:rPr lang="en-US" altLang="ko-KR" sz="2400" dirty="0">
                <a:sym typeface="Wingdings" panose="05000000000000000000" pitchFamily="2" charset="2"/>
              </a:rPr>
              <a:t> Dynamical compactification with accelerating Universe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We found all the possible manifolds which can be contained in our model.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MN no go theorem was considered, and we found that dynamical compactification is very important to obtain the accelerating universe.</a:t>
            </a:r>
            <a:endParaRPr lang="en-US" altLang="ko-KR" sz="2400" dirty="0"/>
          </a:p>
          <a:p>
            <a:r>
              <a:rPr lang="en-US" altLang="ko-KR" sz="2400" dirty="0"/>
              <a:t>Instanton Universe + matters</a:t>
            </a:r>
            <a:br>
              <a:rPr lang="en-US" altLang="ko-KR" sz="2400" dirty="0"/>
            </a:br>
            <a:r>
              <a:rPr lang="en-US" altLang="ko-KR" sz="2400" dirty="0">
                <a:sym typeface="Wingdings" panose="05000000000000000000" pitchFamily="2" charset="2"/>
              </a:rPr>
              <a:t> We found the general equations of motion for the perfect fluid matter. </a:t>
            </a:r>
            <a:br>
              <a:rPr lang="en-US" altLang="ko-KR" sz="2400" dirty="0"/>
            </a:br>
            <a:r>
              <a:rPr lang="en-US" altLang="ko-KR" sz="2400" dirty="0">
                <a:sym typeface="Wingdings" panose="05000000000000000000" pitchFamily="2" charset="2"/>
              </a:rPr>
              <a:t> We found an NEC for this model.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various kinds of cosmological evolution including dynamical compactification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Some solutions are describing bouncing universes.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Some solution shows the </a:t>
            </a:r>
            <a:r>
              <a:rPr lang="en-US" altLang="ko-KR" sz="2400" dirty="0" err="1">
                <a:sym typeface="Wingdings" panose="05000000000000000000" pitchFamily="2" charset="2"/>
              </a:rPr>
              <a:t>dS</a:t>
            </a:r>
            <a:r>
              <a:rPr lang="en-US" altLang="ko-KR" sz="2400" dirty="0">
                <a:sym typeface="Wingdings" panose="05000000000000000000" pitchFamily="2" charset="2"/>
              </a:rPr>
              <a:t> universe with stabilized compact dimensions.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The NEC matter is easy to handle, and some generalizations remain.</a:t>
            </a: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 The scalar field case is constructed by general equations of motion.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We need higher derivative terms to describe very small extra dimensions.</a:t>
            </a:r>
          </a:p>
        </p:txBody>
      </p:sp>
    </p:spTree>
    <p:extLst>
      <p:ext uri="{BB962C8B-B14F-4D97-AF65-F5344CB8AC3E}">
        <p14:creationId xmlns:p14="http://schemas.microsoft.com/office/powerpoint/2010/main" val="196338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051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Summary and Future Direction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4325" y="1115122"/>
            <a:ext cx="11530013" cy="5377753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ym typeface="Wingdings" panose="05000000000000000000" pitchFamily="2" charset="2"/>
              </a:rPr>
              <a:t>Future Directions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- Higher derivative terms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- Embedding in D=10 or D=11 model or string theories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- Realization of the cosmological constant from another extra dimension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-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Relation to the swampland argument.</a:t>
            </a:r>
          </a:p>
          <a:p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en-US" altLang="ko-KR" sz="2400" dirty="0">
                <a:sym typeface="Wingdings" panose="05000000000000000000" pitchFamily="2" charset="2"/>
              </a:rPr>
              <a:t>A possible scenario: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A Large extra dimensions (</a:t>
            </a:r>
            <a:r>
              <a:rPr lang="en-US" altLang="ko-KR" sz="2400" dirty="0" err="1">
                <a:sym typeface="Wingdings" panose="05000000000000000000" pitchFamily="2" charset="2"/>
              </a:rPr>
              <a:t>Minkowski</a:t>
            </a:r>
            <a:r>
              <a:rPr lang="en-US" altLang="ko-KR" sz="2400" dirty="0">
                <a:sym typeface="Wingdings" panose="05000000000000000000" pitchFamily="2" charset="2"/>
              </a:rPr>
              <a:t>)  Creation of An instanton  Accelerating Universe and Dynamical compactification  Higher derivative of QG corrections stabilize the small extra dimensions</a:t>
            </a:r>
          </a:p>
        </p:txBody>
      </p:sp>
    </p:spTree>
    <p:extLst>
      <p:ext uri="{BB962C8B-B14F-4D97-AF65-F5344CB8AC3E}">
        <p14:creationId xmlns:p14="http://schemas.microsoft.com/office/powerpoint/2010/main" val="1203334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3332" y="1733008"/>
            <a:ext cx="10201507" cy="2363205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/>
              <a:t> Thank you 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9742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73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Einstein-YM theory without matter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" y="1549104"/>
            <a:ext cx="11307337" cy="490479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400" dirty="0"/>
              <a:t>Useful properties of Yang-Mills instanton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-The Yang-Mills theory admits instanton solutions as classical solutions in the 4-dimensional Euclidean action. These solutions describe non-trivial vacuum configurations.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-The 4-dimensional energy-momentum tensor of the instanton vanishes. [using (anti)self-duality]</a:t>
            </a:r>
            <a:br>
              <a:rPr lang="en-US" altLang="ko-KR" sz="2400" dirty="0"/>
            </a:br>
            <a:r>
              <a:rPr lang="en-US" altLang="ko-KR" sz="2400" dirty="0"/>
              <a:t>  </a:t>
            </a:r>
            <a:r>
              <a:rPr lang="en-US" altLang="ko-KR" sz="2400" dirty="0">
                <a:sym typeface="Wingdings" panose="05000000000000000000" pitchFamily="2" charset="2"/>
              </a:rPr>
              <a:t> This property makes it easier to deal with the 8-dimensional equations of motion.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But the action value is still non-vanishing, and such a quantity is related to the instanton number. </a:t>
            </a:r>
            <a:br>
              <a:rPr lang="en-US" altLang="ko-KR" sz="2400" dirty="0"/>
            </a:br>
            <a:r>
              <a:rPr lang="en-US" altLang="ko-KR" sz="2400" dirty="0"/>
              <a:t>  </a:t>
            </a:r>
            <a:r>
              <a:rPr lang="en-US" altLang="ko-KR" sz="2400" dirty="0">
                <a:sym typeface="Wingdings" panose="05000000000000000000" pitchFamily="2" charset="2"/>
              </a:rPr>
              <a:t> This action</a:t>
            </a:r>
            <a:r>
              <a:rPr lang="en-US" altLang="ko-KR" sz="2400" dirty="0"/>
              <a:t> provides effectively a cosmological constant in the 4-dimensional universe.</a:t>
            </a: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To be more precise, the correct terminology for this instanton is an “</a:t>
            </a:r>
            <a:r>
              <a:rPr lang="en-US" altLang="ko-KR" sz="2400" dirty="0" err="1"/>
              <a:t>instantonic</a:t>
            </a:r>
            <a:r>
              <a:rPr lang="en-US" altLang="ko-KR" sz="2400" dirty="0"/>
              <a:t> solution” in 8-dimension.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963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Einstein-YM theory without matter 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7571" y="1302151"/>
            <a:ext cx="10515600" cy="409165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8-dimensiotnal equation of motion :  4(g) + 4(h)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Taking the 1 instanton solution for the gauge field, the YM equation of motion is easily satisfied. </a:t>
            </a:r>
          </a:p>
          <a:p>
            <a:r>
              <a:rPr lang="en-US" altLang="ko-KR" sz="2400" dirty="0"/>
              <a:t>The energy-momentum tensor                                                            </a:t>
            </a:r>
            <a:endParaRPr lang="ko-KR" altLang="en-US" sz="2400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32FC5915-FAB7-4B82-BB5A-0B7497609C0C}"/>
              </a:ext>
            </a:extLst>
          </p:cNvPr>
          <p:cNvSpPr txBox="1">
            <a:spLocks/>
          </p:cNvSpPr>
          <p:nvPr/>
        </p:nvSpPr>
        <p:spPr>
          <a:xfrm>
            <a:off x="7887628" y="4896091"/>
            <a:ext cx="4021874" cy="168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Instanton contribution plays a role of positive cosmological constant with a warping factor. </a:t>
            </a:r>
            <a:endParaRPr lang="ko-KR" altLang="en-US" sz="24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24A6D64-E489-441A-90EE-CFD1748C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28" y="4677514"/>
            <a:ext cx="3955156" cy="143257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15647B-B315-4A08-AA44-C059A7C3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270" y="1858869"/>
            <a:ext cx="3692685" cy="10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000" y="1333254"/>
            <a:ext cx="11263086" cy="525042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Structure of Einstein equation: Universe components + Extra D components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where                             ( instanton action value )</a:t>
            </a:r>
            <a:br>
              <a:rPr lang="en-US" altLang="ko-KR" sz="2400" dirty="0"/>
            </a:b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22B174-93C5-4459-B546-41C0FA79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12" y="3916559"/>
            <a:ext cx="2404605" cy="5492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C32BAE-93F4-4E26-8A02-FEF7571E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12" y="1938608"/>
            <a:ext cx="7084671" cy="171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1552" y="887205"/>
            <a:ext cx="11240429" cy="5250426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Let us look at the Extra D eq :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Trace with h  </a:t>
            </a:r>
            <a:r>
              <a:rPr lang="en-US" altLang="ko-KR" sz="2400" dirty="0">
                <a:sym typeface="Wingdings" panose="05000000000000000000" pitchFamily="2" charset="2"/>
              </a:rPr>
              <a:t> R(h) is a constant.</a:t>
            </a:r>
            <a:br>
              <a:rPr lang="en-US" altLang="ko-KR" sz="2400" dirty="0">
                <a:sym typeface="Wingdings" panose="05000000000000000000" pitchFamily="2" charset="2"/>
              </a:rPr>
            </a:br>
            <a:br>
              <a:rPr lang="en-US" altLang="ko-KR" sz="2400" dirty="0">
                <a:sym typeface="Wingdings" panose="05000000000000000000" pitchFamily="2" charset="2"/>
              </a:rPr>
            </a:br>
            <a:r>
              <a:rPr lang="en-US" altLang="ko-KR" sz="2400" dirty="0">
                <a:sym typeface="Wingdings" panose="05000000000000000000" pitchFamily="2" charset="2"/>
              </a:rPr>
              <a:t>- A constant R(h) requires the extra dimension space should be Einstein.</a:t>
            </a:r>
          </a:p>
          <a:p>
            <a:r>
              <a:rPr lang="en-US" altLang="ko-KR" sz="2400" dirty="0">
                <a:sym typeface="Wingdings" panose="05000000000000000000" pitchFamily="2" charset="2"/>
              </a:rPr>
              <a:t>The toy universe part :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where 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-If f is non-trivial, the instanton density should be a constant.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B74485-A04B-430D-8E81-7542102C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14" y="1395057"/>
            <a:ext cx="5851003" cy="7553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6EC034-2783-4021-A5A5-98DAD5C5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06" y="4629158"/>
            <a:ext cx="2774117" cy="63365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536E4AE-AB0D-47BB-810F-CB65482E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451" y="1703916"/>
            <a:ext cx="2472997" cy="106553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996FF5-9FC0-4D1E-B065-0D07E62E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14" y="3759336"/>
            <a:ext cx="9410218" cy="6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9804"/>
            <a:ext cx="10515600" cy="8855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Einstein-YM theory without matter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917" y="887205"/>
            <a:ext cx="11240429" cy="525042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400" dirty="0"/>
              <a:t>A simple Einstein manifold with constant curvature.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 X4=S4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Then,</a:t>
            </a:r>
            <a:r>
              <a:rPr lang="ko-KR" altLang="en-US" sz="2400" dirty="0"/>
              <a:t> </a:t>
            </a:r>
            <a:r>
              <a:rPr lang="en-US" altLang="ko-KR" sz="2400" dirty="0"/>
              <a:t>the</a:t>
            </a:r>
            <a:r>
              <a:rPr lang="ko-KR" altLang="en-US" sz="2400" dirty="0"/>
              <a:t> </a:t>
            </a:r>
            <a:r>
              <a:rPr lang="en-US" altLang="ko-KR" sz="2400" dirty="0"/>
              <a:t>full</a:t>
            </a:r>
            <a:r>
              <a:rPr lang="ko-KR" altLang="en-US" sz="2400" dirty="0"/>
              <a:t> </a:t>
            </a:r>
            <a:r>
              <a:rPr lang="en-US" altLang="ko-KR" sz="2400" dirty="0"/>
              <a:t>geometry</a:t>
            </a:r>
            <a:r>
              <a:rPr lang="ko-KR" altLang="en-US" sz="2400" dirty="0"/>
              <a:t> </a:t>
            </a:r>
            <a:r>
              <a:rPr lang="en-US" altLang="ko-KR" sz="2400" dirty="0"/>
              <a:t>( Universe ) + ( Warping compact S4 )</a:t>
            </a:r>
          </a:p>
          <a:p>
            <a:r>
              <a:rPr lang="en-US" altLang="ko-KR" sz="2400" dirty="0"/>
              <a:t>The size of the extra dimensions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We will take a more explicit form of the metric later for cosmic evolution.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 f(x)  has only time dependence.</a:t>
            </a:r>
          </a:p>
          <a:p>
            <a:endParaRPr lang="en-US" altLang="ko-KR" sz="2400" dirty="0"/>
          </a:p>
          <a:p>
            <a:r>
              <a:rPr lang="en-US" altLang="ko-KR" sz="2400" dirty="0"/>
              <a:t>S4 is conformally flat, and we take FRW-type metric for the universe part.</a:t>
            </a:r>
            <a:endParaRPr lang="ko-KR" altLang="en-US" sz="2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75C9344-0680-4598-8A9F-D069381A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449" y="2706936"/>
            <a:ext cx="2581275" cy="9525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FA2D57D-55FC-4102-9955-4080C1B6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53" y="1466884"/>
            <a:ext cx="3950669" cy="61171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3B1928A-8566-4730-B1D6-1F1B4413E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58" y="6129367"/>
            <a:ext cx="5118674" cy="6088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600FA5-3F23-4FD9-9A94-C822B343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57" y="4589987"/>
            <a:ext cx="3932011" cy="6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2757</Words>
  <Application>Microsoft Office PowerPoint</Application>
  <PresentationFormat>와이드스크린</PresentationFormat>
  <Paragraphs>314</Paragraphs>
  <Slides>46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0" baseType="lpstr">
      <vt:lpstr>맑은 고딕</vt:lpstr>
      <vt:lpstr>Arial</vt:lpstr>
      <vt:lpstr>Wingdings</vt:lpstr>
      <vt:lpstr>Office 테마</vt:lpstr>
      <vt:lpstr>Matter effect on Dynamical compactification in Einstein-YM theory based on JHEP 12 (2018) 085 1810.12291[hep-th] and on-going works</vt:lpstr>
      <vt:lpstr>Outline</vt:lpstr>
      <vt:lpstr>Motivation</vt:lpstr>
      <vt:lpstr>Einstein-YM theory without matter</vt:lpstr>
      <vt:lpstr>Einstein-YM theory without matter</vt:lpstr>
      <vt:lpstr>Einstein-YM theory without matter </vt:lpstr>
      <vt:lpstr> Einstein-YM theory without matter</vt:lpstr>
      <vt:lpstr> Einstein-YM theory without matter</vt:lpstr>
      <vt:lpstr> Einstein-YM theory without matter</vt:lpstr>
      <vt:lpstr> Einstein-YM theory without matter</vt:lpstr>
      <vt:lpstr> Einstein-YM theory without matter</vt:lpstr>
      <vt:lpstr> Einstein-YM theory without matter</vt:lpstr>
      <vt:lpstr>Einstein-YM theory without matter</vt:lpstr>
      <vt:lpstr> Einstein-YM theory without matter</vt:lpstr>
      <vt:lpstr> Einstein-YM theory without matter</vt:lpstr>
      <vt:lpstr> Einstein-YM theory without matter</vt:lpstr>
      <vt:lpstr> Maldacena-Nunez No go theorem</vt:lpstr>
      <vt:lpstr> Maldacena-Nunez No go theorem</vt:lpstr>
      <vt:lpstr> The other possible compact manifolds</vt:lpstr>
      <vt:lpstr> The other possible compact manifolds</vt:lpstr>
      <vt:lpstr>Einstein-YM theory with matter</vt:lpstr>
      <vt:lpstr> Einstein-YM theory with matter</vt:lpstr>
      <vt:lpstr>Einstein-YM theory with matter</vt:lpstr>
      <vt:lpstr>Einstein-YM theory with matter</vt:lpstr>
      <vt:lpstr>Einstein-YM theory with matter</vt:lpstr>
      <vt:lpstr>Null Energy condition</vt:lpstr>
      <vt:lpstr>Null Energy condition</vt:lpstr>
      <vt:lpstr>Cosmological constant as a matter</vt:lpstr>
      <vt:lpstr>Cosmological constant as a matter</vt:lpstr>
      <vt:lpstr>Cosmological constant as a matter </vt:lpstr>
      <vt:lpstr>A bouncing universe</vt:lpstr>
      <vt:lpstr>Cosmological constant as a matter</vt:lpstr>
      <vt:lpstr>De Sitter universe</vt:lpstr>
      <vt:lpstr>PowerPoint 프레젠테이션</vt:lpstr>
      <vt:lpstr>Cosmological constant problem</vt:lpstr>
      <vt:lpstr>Other matters (1) NEC matter</vt:lpstr>
      <vt:lpstr>PowerPoint 프레젠테이션</vt:lpstr>
      <vt:lpstr>Other Matters</vt:lpstr>
      <vt:lpstr>Other Matters (2) scalar field</vt:lpstr>
      <vt:lpstr>Finding potential corresponding to a “history function”</vt:lpstr>
      <vt:lpstr>Other Matters (2) scalar field</vt:lpstr>
      <vt:lpstr>For a certain Hubble constant, we can construct a scalar potential.</vt:lpstr>
      <vt:lpstr>Comment on Higher derivative correction</vt:lpstr>
      <vt:lpstr>Summary and Future Direction</vt:lpstr>
      <vt:lpstr>Summary and Future Direction</vt:lpstr>
      <vt:lpstr> 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kimkk</dc:creator>
  <cp:lastModifiedBy>user</cp:lastModifiedBy>
  <cp:revision>360</cp:revision>
  <dcterms:created xsi:type="dcterms:W3CDTF">2018-11-22T11:57:06Z</dcterms:created>
  <dcterms:modified xsi:type="dcterms:W3CDTF">2023-02-20T01:19:44Z</dcterms:modified>
</cp:coreProperties>
</file>